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8" r:id="rId2"/>
    <p:sldId id="263" r:id="rId3"/>
    <p:sldId id="556" r:id="rId4"/>
    <p:sldId id="557" r:id="rId5"/>
    <p:sldId id="559" r:id="rId6"/>
    <p:sldId id="558" r:id="rId7"/>
    <p:sldId id="560" r:id="rId8"/>
    <p:sldId id="561" r:id="rId9"/>
    <p:sldId id="562" r:id="rId10"/>
    <p:sldId id="563" r:id="rId11"/>
    <p:sldId id="564" r:id="rId12"/>
    <p:sldId id="565" r:id="rId13"/>
    <p:sldId id="566" r:id="rId14"/>
    <p:sldId id="567" r:id="rId15"/>
    <p:sldId id="568" r:id="rId16"/>
    <p:sldId id="569" r:id="rId17"/>
    <p:sldId id="570" r:id="rId18"/>
    <p:sldId id="571" r:id="rId19"/>
    <p:sldId id="572" r:id="rId20"/>
    <p:sldId id="573" r:id="rId21"/>
    <p:sldId id="574" r:id="rId22"/>
    <p:sldId id="575" r:id="rId23"/>
    <p:sldId id="576" r:id="rId24"/>
    <p:sldId id="577" r:id="rId25"/>
    <p:sldId id="578" r:id="rId26"/>
    <p:sldId id="579" r:id="rId27"/>
    <p:sldId id="583" r:id="rId28"/>
    <p:sldId id="584" r:id="rId29"/>
    <p:sldId id="585" r:id="rId30"/>
    <p:sldId id="586" r:id="rId31"/>
    <p:sldId id="587" r:id="rId32"/>
    <p:sldId id="588" r:id="rId33"/>
    <p:sldId id="589" r:id="rId34"/>
    <p:sldId id="590" r:id="rId35"/>
    <p:sldId id="552" r:id="rId36"/>
    <p:sldId id="285" r:id="rId37"/>
  </p:sldIdLst>
  <p:sldSz cx="12192000" cy="6858000"/>
  <p:notesSz cx="7010400" cy="9296400"/>
  <p:defaultTextStyle>
    <a:defPPr>
      <a:defRPr lang="ar-K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bdulmohsen AlAbdulrazzaq" initials="AA" lastIdx="1" clrIdx="6">
    <p:extLst>
      <p:ext uri="{19B8F6BF-5375-455C-9EA6-DF929625EA0E}">
        <p15:presenceInfo xmlns:p15="http://schemas.microsoft.com/office/powerpoint/2012/main" userId="Abdulmohsen AlAbdulrazzaq" providerId="None"/>
      </p:ext>
    </p:extLst>
  </p:cmAuthor>
  <p:cmAuthor id="1" name="Bedour Jasem" initials="BJ" lastIdx="2" clrIdx="0">
    <p:extLst>
      <p:ext uri="{19B8F6BF-5375-455C-9EA6-DF929625EA0E}">
        <p15:presenceInfo xmlns:p15="http://schemas.microsoft.com/office/powerpoint/2012/main" userId="S::Bjasem@cma.gov.kw::e49f5831-bc49-441b-b303-d271707f2919" providerId="AD"/>
      </p:ext>
    </p:extLst>
  </p:cmAuthor>
  <p:cmAuthor id="2" name="Khalid Alsahli" initials="KA" lastIdx="20" clrIdx="1">
    <p:extLst>
      <p:ext uri="{19B8F6BF-5375-455C-9EA6-DF929625EA0E}">
        <p15:presenceInfo xmlns:p15="http://schemas.microsoft.com/office/powerpoint/2012/main" userId="Khalid Alsahli" providerId="None"/>
      </p:ext>
    </p:extLst>
  </p:cmAuthor>
  <p:cmAuthor id="3" name="Dalal Behbehani" initials="DB" lastIdx="11" clrIdx="2">
    <p:extLst>
      <p:ext uri="{19B8F6BF-5375-455C-9EA6-DF929625EA0E}">
        <p15:presenceInfo xmlns:p15="http://schemas.microsoft.com/office/powerpoint/2012/main" userId="Dalal Behbehani" providerId="None"/>
      </p:ext>
    </p:extLst>
  </p:cmAuthor>
  <p:cmAuthor id="4" name="Noura AlAbdulkareem" initials="NA" lastIdx="1" clrIdx="3">
    <p:extLst>
      <p:ext uri="{19B8F6BF-5375-455C-9EA6-DF929625EA0E}">
        <p15:presenceInfo xmlns:p15="http://schemas.microsoft.com/office/powerpoint/2012/main" userId="S::nalabdulkareem@boursakuwait.com.kw::6c162411-9838-49a3-8556-b04be98a74e9" providerId="AD"/>
      </p:ext>
    </p:extLst>
  </p:cmAuthor>
  <p:cmAuthor id="5" name="Fuad W. Al-Ateeqi" initials="FWA" lastIdx="7" clrIdx="4">
    <p:extLst>
      <p:ext uri="{19B8F6BF-5375-455C-9EA6-DF929625EA0E}">
        <p15:presenceInfo xmlns:p15="http://schemas.microsoft.com/office/powerpoint/2012/main" userId="S::falateeqi@cma.gov.kw::64b2bd54-5554-44b8-92ac-b9e2ae1eaf3b" providerId="AD"/>
      </p:ext>
    </p:extLst>
  </p:cmAuthor>
  <p:cmAuthor id="6" name="Badriyah Alroudan" initials="BA" lastIdx="7" clrIdx="5">
    <p:extLst>
      <p:ext uri="{19B8F6BF-5375-455C-9EA6-DF929625EA0E}">
        <p15:presenceInfo xmlns:p15="http://schemas.microsoft.com/office/powerpoint/2012/main" userId="S::balroudan@cma.gov.kw::de96b5b1-a117-4bee-91cf-9d0e1809b7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023C5B"/>
    <a:srgbClr val="A82000"/>
    <a:srgbClr val="AD8100"/>
    <a:srgbClr val="B39019"/>
    <a:srgbClr val="D3D1D1"/>
    <a:srgbClr val="495E78"/>
    <a:srgbClr val="1367A2"/>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4947" autoAdjust="0"/>
  </p:normalViewPr>
  <p:slideViewPr>
    <p:cSldViewPr snapToGrid="0">
      <p:cViewPr varScale="1">
        <p:scale>
          <a:sx n="119" d="100"/>
          <a:sy n="119" d="100"/>
        </p:scale>
        <p:origin x="96" y="13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سلوك المتداول</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Sheet1!$A$2:$A$10</c:f>
              <c:numCache>
                <c:formatCode>General</c:formatCode>
                <c:ptCount val="9"/>
                <c:pt idx="0">
                  <c:v>1</c:v>
                </c:pt>
                <c:pt idx="1">
                  <c:v>2</c:v>
                </c:pt>
                <c:pt idx="2">
                  <c:v>3</c:v>
                </c:pt>
                <c:pt idx="3">
                  <c:v>4</c:v>
                </c:pt>
                <c:pt idx="4">
                  <c:v>5</c:v>
                </c:pt>
                <c:pt idx="5">
                  <c:v>6</c:v>
                </c:pt>
                <c:pt idx="6">
                  <c:v>7</c:v>
                </c:pt>
                <c:pt idx="7">
                  <c:v>8</c:v>
                </c:pt>
                <c:pt idx="8">
                  <c:v>9</c:v>
                </c:pt>
              </c:numCache>
            </c:numRef>
          </c:cat>
          <c:val>
            <c:numRef>
              <c:f>Sheet1!$B$2:$B$10</c:f>
              <c:numCache>
                <c:formatCode>General</c:formatCode>
                <c:ptCount val="9"/>
                <c:pt idx="0">
                  <c:v>80</c:v>
                </c:pt>
                <c:pt idx="1">
                  <c:v>80</c:v>
                </c:pt>
                <c:pt idx="2">
                  <c:v>80</c:v>
                </c:pt>
                <c:pt idx="3">
                  <c:v>90</c:v>
                </c:pt>
                <c:pt idx="4">
                  <c:v>80</c:v>
                </c:pt>
                <c:pt idx="5">
                  <c:v>80</c:v>
                </c:pt>
                <c:pt idx="6">
                  <c:v>90</c:v>
                </c:pt>
                <c:pt idx="7">
                  <c:v>80</c:v>
                </c:pt>
                <c:pt idx="8">
                  <c:v>80</c:v>
                </c:pt>
              </c:numCache>
            </c:numRef>
          </c:val>
          <c:smooth val="0"/>
          <c:extLst>
            <c:ext xmlns:c16="http://schemas.microsoft.com/office/drawing/2014/chart" uri="{C3380CC4-5D6E-409C-BE32-E72D297353CC}">
              <c16:uniqueId val="{00000000-C757-46F2-8E2E-6A6C23EDDAC1}"/>
            </c:ext>
          </c:extLst>
        </c:ser>
        <c:ser>
          <c:idx val="1"/>
          <c:order val="1"/>
          <c:tx>
            <c:strRef>
              <c:f>Sheet1!$C$1</c:f>
              <c:strCache>
                <c:ptCount val="1"/>
                <c:pt idx="0">
                  <c:v>المستوى السعري للسهم</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Sheet1!$A$2:$A$10</c:f>
              <c:numCache>
                <c:formatCode>General</c:formatCode>
                <c:ptCount val="9"/>
                <c:pt idx="0">
                  <c:v>1</c:v>
                </c:pt>
                <c:pt idx="1">
                  <c:v>2</c:v>
                </c:pt>
                <c:pt idx="2">
                  <c:v>3</c:v>
                </c:pt>
                <c:pt idx="3">
                  <c:v>4</c:v>
                </c:pt>
                <c:pt idx="4">
                  <c:v>5</c:v>
                </c:pt>
                <c:pt idx="5">
                  <c:v>6</c:v>
                </c:pt>
                <c:pt idx="6">
                  <c:v>7</c:v>
                </c:pt>
                <c:pt idx="7">
                  <c:v>8</c:v>
                </c:pt>
                <c:pt idx="8">
                  <c:v>9</c:v>
                </c:pt>
              </c:numCache>
            </c:numRef>
          </c:cat>
          <c:val>
            <c:numRef>
              <c:f>Sheet1!$C$2:$C$10</c:f>
              <c:numCache>
                <c:formatCode>General</c:formatCode>
                <c:ptCount val="9"/>
                <c:pt idx="0">
                  <c:v>85</c:v>
                </c:pt>
                <c:pt idx="1">
                  <c:v>85</c:v>
                </c:pt>
                <c:pt idx="2">
                  <c:v>85</c:v>
                </c:pt>
                <c:pt idx="3">
                  <c:v>85</c:v>
                </c:pt>
                <c:pt idx="4">
                  <c:v>85</c:v>
                </c:pt>
                <c:pt idx="5">
                  <c:v>85</c:v>
                </c:pt>
                <c:pt idx="6">
                  <c:v>85</c:v>
                </c:pt>
                <c:pt idx="7">
                  <c:v>85</c:v>
                </c:pt>
                <c:pt idx="8">
                  <c:v>85</c:v>
                </c:pt>
              </c:numCache>
            </c:numRef>
          </c:val>
          <c:smooth val="0"/>
          <c:extLst>
            <c:ext xmlns:c16="http://schemas.microsoft.com/office/drawing/2014/chart" uri="{C3380CC4-5D6E-409C-BE32-E72D297353CC}">
              <c16:uniqueId val="{00000001-C757-46F2-8E2E-6A6C23EDDAC1}"/>
            </c:ext>
          </c:extLst>
        </c:ser>
        <c:dLbls>
          <c:showLegendKey val="0"/>
          <c:showVal val="0"/>
          <c:showCatName val="0"/>
          <c:showSerName val="0"/>
          <c:showPercent val="0"/>
          <c:showBubbleSize val="0"/>
        </c:dLbls>
        <c:marker val="1"/>
        <c:smooth val="0"/>
        <c:axId val="2074681455"/>
        <c:axId val="2074687279"/>
      </c:lineChart>
      <c:catAx>
        <c:axId val="2074681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74687279"/>
        <c:crosses val="autoZero"/>
        <c:auto val="1"/>
        <c:lblAlgn val="ctr"/>
        <c:lblOffset val="100"/>
        <c:noMultiLvlLbl val="0"/>
      </c:catAx>
      <c:valAx>
        <c:axId val="20746872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746814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تداولات عموم المتداولين</c:v>
                </c:pt>
              </c:strCache>
            </c:strRef>
          </c:tx>
          <c:spPr>
            <a:solidFill>
              <a:schemeClr val="accent1"/>
            </a:solidFill>
            <a:ln>
              <a:noFill/>
            </a:ln>
            <a:effectLst/>
          </c:spPr>
          <c:invertIfNegative val="0"/>
          <c:cat>
            <c:strRef>
              <c:f>Sheet1!$A$2:$A$5</c:f>
              <c:strCache>
                <c:ptCount val="4"/>
                <c:pt idx="0">
                  <c:v>اليوم الأول</c:v>
                </c:pt>
                <c:pt idx="1">
                  <c:v>اليوم الثاني</c:v>
                </c:pt>
                <c:pt idx="2">
                  <c:v>اليوم الثالث</c:v>
                </c:pt>
                <c:pt idx="3">
                  <c:v>اليوم الرابع</c:v>
                </c:pt>
              </c:strCache>
            </c:strRef>
          </c:cat>
          <c:val>
            <c:numRef>
              <c:f>Sheet1!$B$2:$B$5</c:f>
              <c:numCache>
                <c:formatCode>#,##0</c:formatCode>
                <c:ptCount val="4"/>
                <c:pt idx="0">
                  <c:v>1500000</c:v>
                </c:pt>
                <c:pt idx="1">
                  <c:v>1700000</c:v>
                </c:pt>
                <c:pt idx="2">
                  <c:v>1400000</c:v>
                </c:pt>
                <c:pt idx="3">
                  <c:v>1700000</c:v>
                </c:pt>
              </c:numCache>
            </c:numRef>
          </c:val>
          <c:extLst>
            <c:ext xmlns:c16="http://schemas.microsoft.com/office/drawing/2014/chart" uri="{C3380CC4-5D6E-409C-BE32-E72D297353CC}">
              <c16:uniqueId val="{00000000-5E9D-4664-AB73-B02C8DA96B83}"/>
            </c:ext>
          </c:extLst>
        </c:ser>
        <c:ser>
          <c:idx val="1"/>
          <c:order val="1"/>
          <c:tx>
            <c:strRef>
              <c:f>Sheet1!$C$1</c:f>
              <c:strCache>
                <c:ptCount val="1"/>
                <c:pt idx="0">
                  <c:v>تداولات المتداول</c:v>
                </c:pt>
              </c:strCache>
            </c:strRef>
          </c:tx>
          <c:spPr>
            <a:solidFill>
              <a:srgbClr val="A82000"/>
            </a:solidFill>
            <a:ln>
              <a:noFill/>
            </a:ln>
            <a:effectLst/>
          </c:spPr>
          <c:invertIfNegative val="0"/>
          <c:cat>
            <c:strRef>
              <c:f>Sheet1!$A$2:$A$5</c:f>
              <c:strCache>
                <c:ptCount val="4"/>
                <c:pt idx="0">
                  <c:v>اليوم الأول</c:v>
                </c:pt>
                <c:pt idx="1">
                  <c:v>اليوم الثاني</c:v>
                </c:pt>
                <c:pt idx="2">
                  <c:v>اليوم الثالث</c:v>
                </c:pt>
                <c:pt idx="3">
                  <c:v>اليوم الرابع</c:v>
                </c:pt>
              </c:strCache>
            </c:strRef>
          </c:cat>
          <c:val>
            <c:numRef>
              <c:f>Sheet1!$C$2:$C$5</c:f>
              <c:numCache>
                <c:formatCode>#,##0</c:formatCode>
                <c:ptCount val="4"/>
                <c:pt idx="0">
                  <c:v>0</c:v>
                </c:pt>
                <c:pt idx="1">
                  <c:v>0</c:v>
                </c:pt>
                <c:pt idx="2">
                  <c:v>2000000</c:v>
                </c:pt>
                <c:pt idx="3">
                  <c:v>0</c:v>
                </c:pt>
              </c:numCache>
            </c:numRef>
          </c:val>
          <c:extLst>
            <c:ext xmlns:c16="http://schemas.microsoft.com/office/drawing/2014/chart" uri="{C3380CC4-5D6E-409C-BE32-E72D297353CC}">
              <c16:uniqueId val="{00000001-5E9D-4664-AB73-B02C8DA96B83}"/>
            </c:ext>
          </c:extLst>
        </c:ser>
        <c:dLbls>
          <c:showLegendKey val="0"/>
          <c:showVal val="0"/>
          <c:showCatName val="0"/>
          <c:showSerName val="0"/>
          <c:showPercent val="0"/>
          <c:showBubbleSize val="0"/>
        </c:dLbls>
        <c:gapWidth val="150"/>
        <c:overlap val="100"/>
        <c:axId val="2074685199"/>
        <c:axId val="2074681871"/>
      </c:barChart>
      <c:catAx>
        <c:axId val="2074685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74681871"/>
        <c:crosses val="autoZero"/>
        <c:auto val="1"/>
        <c:lblAlgn val="ctr"/>
        <c:lblOffset val="100"/>
        <c:noMultiLvlLbl val="0"/>
      </c:catAx>
      <c:valAx>
        <c:axId val="207468187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746851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667840080150103E-2"/>
          <c:y val="0.11545993620525676"/>
          <c:w val="0.90765257638219465"/>
          <c:h val="0.70756322000966154"/>
        </c:manualLayout>
      </c:layout>
      <c:lineChart>
        <c:grouping val="standard"/>
        <c:varyColors val="0"/>
        <c:ser>
          <c:idx val="0"/>
          <c:order val="0"/>
          <c:tx>
            <c:strRef>
              <c:f>Sheet1!$B$1</c:f>
              <c:strCache>
                <c:ptCount val="1"/>
                <c:pt idx="0">
                  <c:v>حركة السهم</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delete val="1"/>
          </c:dLbls>
          <c:cat>
            <c:numRef>
              <c:f>Sheet1!$A$2:$A$8</c:f>
              <c:numCache>
                <c:formatCode>General</c:formatCode>
                <c:ptCount val="7"/>
              </c:numCache>
            </c:numRef>
          </c:cat>
          <c:val>
            <c:numRef>
              <c:f>Sheet1!$B$2:$B$8</c:f>
              <c:numCache>
                <c:formatCode>General</c:formatCode>
                <c:ptCount val="7"/>
                <c:pt idx="0">
                  <c:v>100</c:v>
                </c:pt>
                <c:pt idx="1">
                  <c:v>102</c:v>
                </c:pt>
                <c:pt idx="2">
                  <c:v>100</c:v>
                </c:pt>
                <c:pt idx="3">
                  <c:v>102</c:v>
                </c:pt>
                <c:pt idx="4">
                  <c:v>112</c:v>
                </c:pt>
                <c:pt idx="5">
                  <c:v>132</c:v>
                </c:pt>
                <c:pt idx="6">
                  <c:v>132</c:v>
                </c:pt>
              </c:numCache>
            </c:numRef>
          </c:val>
          <c:smooth val="0"/>
          <c:extLst>
            <c:ext xmlns:c16="http://schemas.microsoft.com/office/drawing/2014/chart" uri="{C3380CC4-5D6E-409C-BE32-E72D297353CC}">
              <c16:uniqueId val="{00000000-0143-4106-ACD4-D1137C343285}"/>
            </c:ext>
          </c:extLst>
        </c:ser>
        <c:dLbls>
          <c:dLblPos val="ctr"/>
          <c:showLegendKey val="0"/>
          <c:showVal val="1"/>
          <c:showCatName val="0"/>
          <c:showSerName val="0"/>
          <c:showPercent val="0"/>
          <c:showBubbleSize val="0"/>
        </c:dLbls>
        <c:marker val="1"/>
        <c:smooth val="0"/>
        <c:axId val="443469056"/>
        <c:axId val="443470304"/>
      </c:lineChart>
      <c:catAx>
        <c:axId val="4434690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43470304"/>
        <c:crosses val="autoZero"/>
        <c:auto val="1"/>
        <c:lblAlgn val="ctr"/>
        <c:lblOffset val="100"/>
        <c:noMultiLvlLbl val="0"/>
      </c:catAx>
      <c:valAx>
        <c:axId val="443470304"/>
        <c:scaling>
          <c:orientation val="minMax"/>
          <c:max val="135"/>
          <c:min val="95"/>
        </c:scaling>
        <c:delete val="0"/>
        <c:axPos val="l"/>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3469056"/>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C15B7E-F58A-46C6-9F80-2FD6DDFF064D}" type="doc">
      <dgm:prSet loTypeId="urn:microsoft.com/office/officeart/2005/8/layout/list1" loCatId="list" qsTypeId="urn:microsoft.com/office/officeart/2005/8/quickstyle/simple1" qsCatId="simple" csTypeId="urn:microsoft.com/office/officeart/2005/8/colors/accent1_5" csCatId="accent1" phldr="1"/>
      <dgm:spPr/>
      <dgm:t>
        <a:bodyPr/>
        <a:lstStyle/>
        <a:p>
          <a:endParaRPr lang="en-US"/>
        </a:p>
      </dgm:t>
    </dgm:pt>
    <dgm:pt modelId="{30F6FDA2-E49C-41B0-8B10-EA6B605EFA12}">
      <dgm:prSet phldrT="[Text]" custT="1"/>
      <dgm:spPr>
        <a:solidFill>
          <a:srgbClr val="B39019"/>
        </a:solidFill>
      </dgm:spPr>
      <dgm:t>
        <a:bodyPr/>
        <a:lstStyle/>
        <a:p>
          <a:pPr algn="r" rtl="1"/>
          <a:r>
            <a:rPr lang="ar-KW" sz="2000" b="1" dirty="0">
              <a:solidFill>
                <a:schemeClr val="bg1"/>
              </a:solidFill>
              <a:cs typeface="mohammad bold art 1" pitchFamily="2" charset="-78"/>
            </a:rPr>
            <a:t>فترة المزاد</a:t>
          </a:r>
          <a:r>
            <a:rPr lang="en-US" sz="2000" b="1" dirty="0">
              <a:solidFill>
                <a:schemeClr val="bg1"/>
              </a:solidFill>
              <a:cs typeface="mohammad bold art 1" pitchFamily="2" charset="-78"/>
            </a:rPr>
            <a:t> </a:t>
          </a:r>
          <a:r>
            <a:rPr lang="ar-KW" sz="2000" b="1" dirty="0" err="1">
              <a:solidFill>
                <a:schemeClr val="bg1"/>
              </a:solidFill>
              <a:cs typeface="mohammad bold art 1" pitchFamily="2" charset="-78"/>
            </a:rPr>
            <a:t>الإفتتاح</a:t>
          </a:r>
          <a:r>
            <a:rPr lang="en-US" sz="2000" b="1" dirty="0">
              <a:solidFill>
                <a:schemeClr val="bg1"/>
              </a:solidFill>
              <a:cs typeface="mohammad bold art 1" pitchFamily="2" charset="-78"/>
            </a:rPr>
            <a:t>:</a:t>
          </a:r>
        </a:p>
      </dgm:t>
    </dgm:pt>
    <dgm:pt modelId="{F12BC3AD-D113-4043-AE58-6DD7222339C3}" type="parTrans" cxnId="{E4AF7F58-6B79-4BD5-AE27-2EC03C937794}">
      <dgm:prSet/>
      <dgm:spPr/>
      <dgm:t>
        <a:bodyPr/>
        <a:lstStyle/>
        <a:p>
          <a:pPr algn="r" rtl="1"/>
          <a:endParaRPr lang="en-US" sz="2000">
            <a:cs typeface="mohammad bold art 1" pitchFamily="2" charset="-78"/>
          </a:endParaRPr>
        </a:p>
      </dgm:t>
    </dgm:pt>
    <dgm:pt modelId="{58E566D7-AC0F-4401-A305-1836DBB277FF}" type="sibTrans" cxnId="{E4AF7F58-6B79-4BD5-AE27-2EC03C937794}">
      <dgm:prSet/>
      <dgm:spPr/>
      <dgm:t>
        <a:bodyPr/>
        <a:lstStyle/>
        <a:p>
          <a:pPr algn="r" rtl="1"/>
          <a:endParaRPr lang="en-US" sz="2000">
            <a:cs typeface="mohammad bold art 1" pitchFamily="2" charset="-78"/>
          </a:endParaRPr>
        </a:p>
      </dgm:t>
    </dgm:pt>
    <dgm:pt modelId="{B4D080ED-7E7E-45AC-B347-A10C63F5218D}">
      <dgm:prSet custT="1"/>
      <dgm:spPr>
        <a:solidFill>
          <a:srgbClr val="B39019"/>
        </a:solidFill>
      </dgm:spPr>
      <dgm:t>
        <a:bodyPr/>
        <a:lstStyle/>
        <a:p>
          <a:pPr algn="r" rtl="1"/>
          <a:r>
            <a:rPr lang="ar-KW" sz="2000" b="1" dirty="0">
              <a:solidFill>
                <a:schemeClr val="bg1"/>
              </a:solidFill>
              <a:cs typeface="mohammad bold art 1" pitchFamily="2" charset="-78"/>
            </a:rPr>
            <a:t>جلسة مزاد الإغلاق</a:t>
          </a:r>
          <a:r>
            <a:rPr lang="en-US" sz="2000" b="1" dirty="0">
              <a:solidFill>
                <a:schemeClr val="bg1"/>
              </a:solidFill>
              <a:cs typeface="mohammad bold art 1" pitchFamily="2" charset="-78"/>
            </a:rPr>
            <a:t>:</a:t>
          </a:r>
        </a:p>
      </dgm:t>
    </dgm:pt>
    <dgm:pt modelId="{87FEFF8D-08D5-4E7E-8101-388552E76048}" type="parTrans" cxnId="{02D5B461-3A6F-4AE4-BBC8-70EF8BC87DDA}">
      <dgm:prSet/>
      <dgm:spPr/>
      <dgm:t>
        <a:bodyPr/>
        <a:lstStyle/>
        <a:p>
          <a:pPr algn="r" rtl="1"/>
          <a:endParaRPr lang="en-US" sz="2000">
            <a:cs typeface="mohammad bold art 1" pitchFamily="2" charset="-78"/>
          </a:endParaRPr>
        </a:p>
      </dgm:t>
    </dgm:pt>
    <dgm:pt modelId="{58EE4265-5626-4680-88B7-0515691BE222}" type="sibTrans" cxnId="{02D5B461-3A6F-4AE4-BBC8-70EF8BC87DDA}">
      <dgm:prSet/>
      <dgm:spPr/>
      <dgm:t>
        <a:bodyPr/>
        <a:lstStyle/>
        <a:p>
          <a:pPr algn="r" rtl="1"/>
          <a:endParaRPr lang="en-US" sz="2000">
            <a:cs typeface="mohammad bold art 1" pitchFamily="2" charset="-78"/>
          </a:endParaRPr>
        </a:p>
      </dgm:t>
    </dgm:pt>
    <dgm:pt modelId="{C950D4D9-EED1-4579-AD0B-DA94B4D00314}">
      <dgm:prSet custT="1"/>
      <dgm:spPr>
        <a:solidFill>
          <a:srgbClr val="B39019"/>
        </a:solidFill>
      </dgm:spPr>
      <dgm:t>
        <a:bodyPr/>
        <a:lstStyle/>
        <a:p>
          <a:pPr algn="r" rtl="1"/>
          <a:r>
            <a:rPr lang="ar-KW" sz="2000" b="1" dirty="0">
              <a:solidFill>
                <a:schemeClr val="bg1"/>
              </a:solidFill>
              <a:cs typeface="mohammad bold art 1" pitchFamily="2" charset="-78"/>
            </a:rPr>
            <a:t>جلسة تداول بسعر الإغلاق:</a:t>
          </a:r>
          <a:endParaRPr lang="en-US" sz="2000" b="1" dirty="0">
            <a:solidFill>
              <a:schemeClr val="bg1"/>
            </a:solidFill>
            <a:cs typeface="mohammad bold art 1" pitchFamily="2" charset="-78"/>
          </a:endParaRPr>
        </a:p>
      </dgm:t>
    </dgm:pt>
    <dgm:pt modelId="{FE26A17E-E623-4849-BFCF-B354945FA6E7}" type="parTrans" cxnId="{F999E217-770D-40A5-A277-A7865DF7FF43}">
      <dgm:prSet/>
      <dgm:spPr/>
      <dgm:t>
        <a:bodyPr/>
        <a:lstStyle/>
        <a:p>
          <a:pPr algn="r" rtl="1"/>
          <a:endParaRPr lang="en-US" sz="2000">
            <a:cs typeface="mohammad bold art 1" pitchFamily="2" charset="-78"/>
          </a:endParaRPr>
        </a:p>
      </dgm:t>
    </dgm:pt>
    <dgm:pt modelId="{D0FE1E67-7365-4DC0-AA6B-A54B340A6599}" type="sibTrans" cxnId="{F999E217-770D-40A5-A277-A7865DF7FF43}">
      <dgm:prSet/>
      <dgm:spPr/>
      <dgm:t>
        <a:bodyPr/>
        <a:lstStyle/>
        <a:p>
          <a:pPr algn="r" rtl="1"/>
          <a:endParaRPr lang="en-US" sz="2000">
            <a:cs typeface="mohammad bold art 1" pitchFamily="2" charset="-78"/>
          </a:endParaRPr>
        </a:p>
      </dgm:t>
    </dgm:pt>
    <dgm:pt modelId="{D41334A4-ACA7-4876-9D21-5B799F5228BF}">
      <dgm:prSet custT="1"/>
      <dgm:spPr>
        <a:solidFill>
          <a:srgbClr val="B39019"/>
        </a:solidFill>
      </dgm:spPr>
      <dgm:t>
        <a:bodyPr/>
        <a:lstStyle/>
        <a:p>
          <a:pPr algn="r" rtl="1"/>
          <a:r>
            <a:rPr lang="ar-KW" sz="2000" b="1" dirty="0">
              <a:solidFill>
                <a:schemeClr val="bg1"/>
              </a:solidFill>
              <a:cs typeface="mohammad bold art 1" pitchFamily="2" charset="-78"/>
            </a:rPr>
            <a:t>فترة التداول</a:t>
          </a:r>
          <a:r>
            <a:rPr lang="en-US" sz="2000" b="1" dirty="0">
              <a:solidFill>
                <a:schemeClr val="bg1"/>
              </a:solidFill>
              <a:cs typeface="mohammad bold art 1" pitchFamily="2" charset="-78"/>
            </a:rPr>
            <a:t>:</a:t>
          </a:r>
        </a:p>
      </dgm:t>
    </dgm:pt>
    <dgm:pt modelId="{C4A1A825-46BF-4AFA-8702-DCBB96E615AE}" type="sibTrans" cxnId="{0B416217-2A57-453D-B8E5-B1F12D6089D3}">
      <dgm:prSet/>
      <dgm:spPr/>
      <dgm:t>
        <a:bodyPr/>
        <a:lstStyle/>
        <a:p>
          <a:pPr algn="r" rtl="1"/>
          <a:endParaRPr lang="en-US" sz="2000">
            <a:cs typeface="mohammad bold art 1" pitchFamily="2" charset="-78"/>
          </a:endParaRPr>
        </a:p>
      </dgm:t>
    </dgm:pt>
    <dgm:pt modelId="{F96909E8-BCD0-4663-A6AE-A1BE536403BE}" type="parTrans" cxnId="{0B416217-2A57-453D-B8E5-B1F12D6089D3}">
      <dgm:prSet/>
      <dgm:spPr/>
      <dgm:t>
        <a:bodyPr/>
        <a:lstStyle/>
        <a:p>
          <a:pPr algn="r" rtl="1"/>
          <a:endParaRPr lang="en-US" sz="2000">
            <a:cs typeface="mohammad bold art 1" pitchFamily="2" charset="-78"/>
          </a:endParaRPr>
        </a:p>
      </dgm:t>
    </dgm:pt>
    <dgm:pt modelId="{ECDF028A-71EE-4FBD-A56A-4BDA3E468FC6}">
      <dgm:prSet phldrT="[Text]" custT="1"/>
      <dgm:spPr>
        <a:ln>
          <a:solidFill>
            <a:srgbClr val="B39019"/>
          </a:solidFill>
        </a:ln>
      </dgm:spPr>
      <dgm:t>
        <a:bodyPr/>
        <a:lstStyle/>
        <a:p>
          <a:pPr algn="r" rtl="1"/>
          <a:r>
            <a:rPr lang="ar-KW" sz="1800" b="1" dirty="0">
              <a:solidFill>
                <a:schemeClr val="accent1">
                  <a:lumMod val="75000"/>
                </a:schemeClr>
              </a:solidFill>
              <a:cs typeface="mohammad bold art 1" pitchFamily="2" charset="-78"/>
            </a:rPr>
            <a:t>تمتد من الساعة 8:50 إلى الساعة 9:00 صباحاً.</a:t>
          </a:r>
          <a:endParaRPr lang="en-US" sz="1800" b="1" dirty="0">
            <a:solidFill>
              <a:schemeClr val="accent1">
                <a:lumMod val="75000"/>
              </a:schemeClr>
            </a:solidFill>
            <a:cs typeface="mohammad bold art 1" pitchFamily="2" charset="-78"/>
          </a:endParaRPr>
        </a:p>
      </dgm:t>
    </dgm:pt>
    <dgm:pt modelId="{D32F52A9-4C49-45AC-81BB-770B1B9C6408}" type="parTrans" cxnId="{F4D02BDA-0D17-4F42-A135-E387CE6F733B}">
      <dgm:prSet/>
      <dgm:spPr/>
      <dgm:t>
        <a:bodyPr/>
        <a:lstStyle/>
        <a:p>
          <a:pPr algn="r" rtl="1"/>
          <a:endParaRPr lang="en-US" sz="2000">
            <a:cs typeface="mohammad bold art 1" pitchFamily="2" charset="-78"/>
          </a:endParaRPr>
        </a:p>
      </dgm:t>
    </dgm:pt>
    <dgm:pt modelId="{8EE7778F-0C3B-4BE0-8275-9A54F7CC154B}" type="sibTrans" cxnId="{F4D02BDA-0D17-4F42-A135-E387CE6F733B}">
      <dgm:prSet/>
      <dgm:spPr/>
      <dgm:t>
        <a:bodyPr/>
        <a:lstStyle/>
        <a:p>
          <a:pPr algn="r" rtl="1"/>
          <a:endParaRPr lang="en-US" sz="2000">
            <a:cs typeface="mohammad bold art 1" pitchFamily="2" charset="-78"/>
          </a:endParaRPr>
        </a:p>
      </dgm:t>
    </dgm:pt>
    <dgm:pt modelId="{80E5D227-B1C1-47D5-B8D0-604166C7A5C9}">
      <dgm:prSet custT="1"/>
      <dgm:spPr>
        <a:ln>
          <a:solidFill>
            <a:srgbClr val="B39019"/>
          </a:solidFill>
        </a:ln>
      </dgm:spPr>
      <dgm:t>
        <a:bodyPr/>
        <a:lstStyle/>
        <a:p>
          <a:pPr algn="r" rtl="1"/>
          <a:r>
            <a:rPr lang="ar-KW" sz="1800" b="1" dirty="0">
              <a:solidFill>
                <a:schemeClr val="accent1">
                  <a:lumMod val="75000"/>
                </a:schemeClr>
              </a:solidFill>
              <a:cs typeface="mohammad bold art 1" pitchFamily="2" charset="-78"/>
            </a:rPr>
            <a:t>تمتد من الساعة 9:00 إلى الساعة 12:30 بعد الظهر.</a:t>
          </a:r>
          <a:endParaRPr lang="en-US" sz="1800" b="1" dirty="0">
            <a:solidFill>
              <a:schemeClr val="accent1">
                <a:lumMod val="75000"/>
              </a:schemeClr>
            </a:solidFill>
            <a:cs typeface="mohammad bold art 1" pitchFamily="2" charset="-78"/>
          </a:endParaRPr>
        </a:p>
      </dgm:t>
    </dgm:pt>
    <dgm:pt modelId="{9BA54948-E69B-45E2-BCAE-4C7C74D554DA}" type="parTrans" cxnId="{5BDBE82C-4FF1-4BCB-BA6E-181DD18631DB}">
      <dgm:prSet/>
      <dgm:spPr/>
      <dgm:t>
        <a:bodyPr/>
        <a:lstStyle/>
        <a:p>
          <a:pPr algn="r" rtl="1"/>
          <a:endParaRPr lang="en-US" sz="2000">
            <a:cs typeface="mohammad bold art 1" pitchFamily="2" charset="-78"/>
          </a:endParaRPr>
        </a:p>
      </dgm:t>
    </dgm:pt>
    <dgm:pt modelId="{088671D0-9CE2-4F47-AF8F-11CEEA92343A}" type="sibTrans" cxnId="{5BDBE82C-4FF1-4BCB-BA6E-181DD18631DB}">
      <dgm:prSet/>
      <dgm:spPr/>
      <dgm:t>
        <a:bodyPr/>
        <a:lstStyle/>
        <a:p>
          <a:pPr algn="r" rtl="1"/>
          <a:endParaRPr lang="en-US" sz="2000">
            <a:cs typeface="mohammad bold art 1" pitchFamily="2" charset="-78"/>
          </a:endParaRPr>
        </a:p>
      </dgm:t>
    </dgm:pt>
    <dgm:pt modelId="{33D60ED1-D71B-451C-9969-61C00D9A45C2}">
      <dgm:prSet custT="1"/>
      <dgm:spPr>
        <a:ln>
          <a:solidFill>
            <a:srgbClr val="B39019"/>
          </a:solidFill>
        </a:ln>
      </dgm:spPr>
      <dgm:t>
        <a:bodyPr/>
        <a:lstStyle/>
        <a:p>
          <a:pPr algn="r" rtl="1"/>
          <a:r>
            <a:rPr lang="ar-KW" sz="1800" b="1" dirty="0">
              <a:solidFill>
                <a:schemeClr val="accent1">
                  <a:lumMod val="75000"/>
                </a:schemeClr>
              </a:solidFill>
              <a:cs typeface="mohammad bold art 1" pitchFamily="2" charset="-78"/>
            </a:rPr>
            <a:t>تمتد من الساعة 12:30 إلى الساعة 12:40 بعد الظهر. </a:t>
          </a:r>
          <a:endParaRPr lang="en-US" sz="1800" b="1" dirty="0">
            <a:solidFill>
              <a:schemeClr val="accent1">
                <a:lumMod val="75000"/>
              </a:schemeClr>
            </a:solidFill>
            <a:cs typeface="mohammad bold art 1" pitchFamily="2" charset="-78"/>
          </a:endParaRPr>
        </a:p>
      </dgm:t>
    </dgm:pt>
    <dgm:pt modelId="{ABD2FED7-9CCE-4097-A6AB-51F149A83978}" type="parTrans" cxnId="{6D202891-3289-48E3-BCBB-5B12EDBC06D0}">
      <dgm:prSet/>
      <dgm:spPr/>
      <dgm:t>
        <a:bodyPr/>
        <a:lstStyle/>
        <a:p>
          <a:pPr algn="r" rtl="1"/>
          <a:endParaRPr lang="en-US" sz="2000">
            <a:cs typeface="mohammad bold art 1" pitchFamily="2" charset="-78"/>
          </a:endParaRPr>
        </a:p>
      </dgm:t>
    </dgm:pt>
    <dgm:pt modelId="{9EBB0AAE-1018-46AE-842C-E65056BEE559}" type="sibTrans" cxnId="{6D202891-3289-48E3-BCBB-5B12EDBC06D0}">
      <dgm:prSet/>
      <dgm:spPr/>
      <dgm:t>
        <a:bodyPr/>
        <a:lstStyle/>
        <a:p>
          <a:pPr algn="r" rtl="1"/>
          <a:endParaRPr lang="en-US" sz="2000">
            <a:cs typeface="mohammad bold art 1" pitchFamily="2" charset="-78"/>
          </a:endParaRPr>
        </a:p>
      </dgm:t>
    </dgm:pt>
    <dgm:pt modelId="{F92438E5-7A7A-4466-A07A-3E14DCBEB5AA}">
      <dgm:prSet custT="1"/>
      <dgm:spPr>
        <a:ln>
          <a:solidFill>
            <a:srgbClr val="B39019"/>
          </a:solidFill>
        </a:ln>
      </dgm:spPr>
      <dgm:t>
        <a:bodyPr/>
        <a:lstStyle/>
        <a:p>
          <a:pPr algn="r" rtl="1"/>
          <a:r>
            <a:rPr lang="ar-KW" sz="1800" b="1" dirty="0">
              <a:solidFill>
                <a:schemeClr val="accent1">
                  <a:lumMod val="75000"/>
                </a:schemeClr>
              </a:solidFill>
              <a:cs typeface="mohammad bold art 1" pitchFamily="2" charset="-78"/>
            </a:rPr>
            <a:t>تمتد من الساعة 12:40 إلى الساعة 12:45 بعد الظهر. </a:t>
          </a:r>
          <a:endParaRPr lang="en-US" sz="1800" b="1" dirty="0">
            <a:solidFill>
              <a:schemeClr val="accent1">
                <a:lumMod val="75000"/>
              </a:schemeClr>
            </a:solidFill>
            <a:cs typeface="mohammad bold art 1" pitchFamily="2" charset="-78"/>
          </a:endParaRPr>
        </a:p>
      </dgm:t>
    </dgm:pt>
    <dgm:pt modelId="{15A7614A-CDC0-4C02-A4D9-6BAC9E7B2078}" type="parTrans" cxnId="{7F30DE66-34B7-4A56-A728-CF79D378168D}">
      <dgm:prSet/>
      <dgm:spPr/>
      <dgm:t>
        <a:bodyPr/>
        <a:lstStyle/>
        <a:p>
          <a:pPr algn="r" rtl="1"/>
          <a:endParaRPr lang="en-US" sz="2000">
            <a:cs typeface="mohammad bold art 1" pitchFamily="2" charset="-78"/>
          </a:endParaRPr>
        </a:p>
      </dgm:t>
    </dgm:pt>
    <dgm:pt modelId="{4C532A0D-F0FF-48BB-91E1-9822745CDA61}" type="sibTrans" cxnId="{7F30DE66-34B7-4A56-A728-CF79D378168D}">
      <dgm:prSet/>
      <dgm:spPr/>
      <dgm:t>
        <a:bodyPr/>
        <a:lstStyle/>
        <a:p>
          <a:pPr algn="r" rtl="1"/>
          <a:endParaRPr lang="en-US" sz="2000">
            <a:cs typeface="mohammad bold art 1" pitchFamily="2" charset="-78"/>
          </a:endParaRPr>
        </a:p>
      </dgm:t>
    </dgm:pt>
    <dgm:pt modelId="{F36952CD-4EC5-4ABB-8806-B85EED605855}" type="pres">
      <dgm:prSet presAssocID="{64C15B7E-F58A-46C6-9F80-2FD6DDFF064D}" presName="linear" presStyleCnt="0">
        <dgm:presLayoutVars>
          <dgm:dir/>
          <dgm:animLvl val="lvl"/>
          <dgm:resizeHandles val="exact"/>
        </dgm:presLayoutVars>
      </dgm:prSet>
      <dgm:spPr/>
    </dgm:pt>
    <dgm:pt modelId="{5B368E63-6C3D-42AF-A909-E780892F54D9}" type="pres">
      <dgm:prSet presAssocID="{30F6FDA2-E49C-41B0-8B10-EA6B605EFA12}" presName="parentLin" presStyleCnt="0"/>
      <dgm:spPr/>
    </dgm:pt>
    <dgm:pt modelId="{A1D45089-131A-417F-B81E-866E11936BE5}" type="pres">
      <dgm:prSet presAssocID="{30F6FDA2-E49C-41B0-8B10-EA6B605EFA12}" presName="parentLeftMargin" presStyleLbl="node1" presStyleIdx="0" presStyleCnt="4"/>
      <dgm:spPr/>
    </dgm:pt>
    <dgm:pt modelId="{48255BFB-D21D-43C6-B1FE-8EF2574AD856}" type="pres">
      <dgm:prSet presAssocID="{30F6FDA2-E49C-41B0-8B10-EA6B605EFA12}" presName="parentText" presStyleLbl="node1" presStyleIdx="0" presStyleCnt="4" custLinFactX="23175" custLinFactNeighborX="100000" custLinFactNeighborY="-10219">
        <dgm:presLayoutVars>
          <dgm:chMax val="0"/>
          <dgm:bulletEnabled val="1"/>
        </dgm:presLayoutVars>
      </dgm:prSet>
      <dgm:spPr/>
    </dgm:pt>
    <dgm:pt modelId="{08BB3DAC-A303-4D74-B125-E707AB9464CA}" type="pres">
      <dgm:prSet presAssocID="{30F6FDA2-E49C-41B0-8B10-EA6B605EFA12}" presName="negativeSpace" presStyleCnt="0"/>
      <dgm:spPr/>
    </dgm:pt>
    <dgm:pt modelId="{C52CDCC2-FDE1-4D8B-8EB9-24EF94AC31C5}" type="pres">
      <dgm:prSet presAssocID="{30F6FDA2-E49C-41B0-8B10-EA6B605EFA12}" presName="childText" presStyleLbl="conFgAcc1" presStyleIdx="0" presStyleCnt="4">
        <dgm:presLayoutVars>
          <dgm:bulletEnabled val="1"/>
        </dgm:presLayoutVars>
      </dgm:prSet>
      <dgm:spPr/>
    </dgm:pt>
    <dgm:pt modelId="{E1B0604C-676D-4C67-88F3-0A536CE6DD1F}" type="pres">
      <dgm:prSet presAssocID="{58E566D7-AC0F-4401-A305-1836DBB277FF}" presName="spaceBetweenRectangles" presStyleCnt="0"/>
      <dgm:spPr/>
    </dgm:pt>
    <dgm:pt modelId="{E3031222-D361-4354-B1DB-03F8441C6764}" type="pres">
      <dgm:prSet presAssocID="{D41334A4-ACA7-4876-9D21-5B799F5228BF}" presName="parentLin" presStyleCnt="0"/>
      <dgm:spPr/>
    </dgm:pt>
    <dgm:pt modelId="{2E1D68FA-893E-4546-ABC5-5967E7A20D3F}" type="pres">
      <dgm:prSet presAssocID="{D41334A4-ACA7-4876-9D21-5B799F5228BF}" presName="parentLeftMargin" presStyleLbl="node1" presStyleIdx="0" presStyleCnt="4"/>
      <dgm:spPr/>
    </dgm:pt>
    <dgm:pt modelId="{50A1FB95-F82E-4460-BFE8-CB5E312506A4}" type="pres">
      <dgm:prSet presAssocID="{D41334A4-ACA7-4876-9D21-5B799F5228BF}" presName="parentText" presStyleLbl="node1" presStyleIdx="1" presStyleCnt="4" custLinFactX="23175" custLinFactNeighborX="100000" custLinFactNeighborY="12434">
        <dgm:presLayoutVars>
          <dgm:chMax val="0"/>
          <dgm:bulletEnabled val="1"/>
        </dgm:presLayoutVars>
      </dgm:prSet>
      <dgm:spPr/>
    </dgm:pt>
    <dgm:pt modelId="{C8EBD60F-721B-4C84-9CAB-41CE6A8BC441}" type="pres">
      <dgm:prSet presAssocID="{D41334A4-ACA7-4876-9D21-5B799F5228BF}" presName="negativeSpace" presStyleCnt="0"/>
      <dgm:spPr/>
    </dgm:pt>
    <dgm:pt modelId="{98B77D57-C3C3-4B97-9BBD-4AC2ECFE5568}" type="pres">
      <dgm:prSet presAssocID="{D41334A4-ACA7-4876-9D21-5B799F5228BF}" presName="childText" presStyleLbl="conFgAcc1" presStyleIdx="1" presStyleCnt="4">
        <dgm:presLayoutVars>
          <dgm:bulletEnabled val="1"/>
        </dgm:presLayoutVars>
      </dgm:prSet>
      <dgm:spPr/>
    </dgm:pt>
    <dgm:pt modelId="{7FA3D852-4640-4639-A570-BB954522EA1D}" type="pres">
      <dgm:prSet presAssocID="{C4A1A825-46BF-4AFA-8702-DCBB96E615AE}" presName="spaceBetweenRectangles" presStyleCnt="0"/>
      <dgm:spPr/>
    </dgm:pt>
    <dgm:pt modelId="{B696C0C4-B711-4836-B157-89F34E11568D}" type="pres">
      <dgm:prSet presAssocID="{B4D080ED-7E7E-45AC-B347-A10C63F5218D}" presName="parentLin" presStyleCnt="0"/>
      <dgm:spPr/>
    </dgm:pt>
    <dgm:pt modelId="{2647B402-E902-44BE-9324-07C045E4965B}" type="pres">
      <dgm:prSet presAssocID="{B4D080ED-7E7E-45AC-B347-A10C63F5218D}" presName="parentLeftMargin" presStyleLbl="node1" presStyleIdx="1" presStyleCnt="4"/>
      <dgm:spPr/>
    </dgm:pt>
    <dgm:pt modelId="{0E78D129-87BC-4EA2-8A40-A404D089EC3A}" type="pres">
      <dgm:prSet presAssocID="{B4D080ED-7E7E-45AC-B347-A10C63F5218D}" presName="parentText" presStyleLbl="node1" presStyleIdx="2" presStyleCnt="4" custLinFactX="23175" custLinFactNeighborX="100000" custLinFactNeighborY="8179">
        <dgm:presLayoutVars>
          <dgm:chMax val="0"/>
          <dgm:bulletEnabled val="1"/>
        </dgm:presLayoutVars>
      </dgm:prSet>
      <dgm:spPr/>
    </dgm:pt>
    <dgm:pt modelId="{42E8F966-4A70-4CD8-86AC-47E6C3FD220C}" type="pres">
      <dgm:prSet presAssocID="{B4D080ED-7E7E-45AC-B347-A10C63F5218D}" presName="negativeSpace" presStyleCnt="0"/>
      <dgm:spPr/>
    </dgm:pt>
    <dgm:pt modelId="{5907185A-EFB4-4C3C-9A85-6898FEB8AA1D}" type="pres">
      <dgm:prSet presAssocID="{B4D080ED-7E7E-45AC-B347-A10C63F5218D}" presName="childText" presStyleLbl="conFgAcc1" presStyleIdx="2" presStyleCnt="4">
        <dgm:presLayoutVars>
          <dgm:bulletEnabled val="1"/>
        </dgm:presLayoutVars>
      </dgm:prSet>
      <dgm:spPr/>
    </dgm:pt>
    <dgm:pt modelId="{C0BFB609-C0E1-4D74-9D16-6359F37AC8F3}" type="pres">
      <dgm:prSet presAssocID="{58EE4265-5626-4680-88B7-0515691BE222}" presName="spaceBetweenRectangles" presStyleCnt="0"/>
      <dgm:spPr/>
    </dgm:pt>
    <dgm:pt modelId="{6CB284BA-80DF-41DF-98CE-9407E7038E05}" type="pres">
      <dgm:prSet presAssocID="{C950D4D9-EED1-4579-AD0B-DA94B4D00314}" presName="parentLin" presStyleCnt="0"/>
      <dgm:spPr/>
    </dgm:pt>
    <dgm:pt modelId="{695C6440-BDFF-4417-8B86-F48682C36026}" type="pres">
      <dgm:prSet presAssocID="{C950D4D9-EED1-4579-AD0B-DA94B4D00314}" presName="parentLeftMargin" presStyleLbl="node1" presStyleIdx="2" presStyleCnt="4"/>
      <dgm:spPr/>
    </dgm:pt>
    <dgm:pt modelId="{5206969C-8BA8-4228-A054-0EDBB175745D}" type="pres">
      <dgm:prSet presAssocID="{C950D4D9-EED1-4579-AD0B-DA94B4D00314}" presName="parentText" presStyleLbl="node1" presStyleIdx="3" presStyleCnt="4" custLinFactX="23175" custLinFactNeighborX="100000" custLinFactNeighborY="903">
        <dgm:presLayoutVars>
          <dgm:chMax val="0"/>
          <dgm:bulletEnabled val="1"/>
        </dgm:presLayoutVars>
      </dgm:prSet>
      <dgm:spPr/>
    </dgm:pt>
    <dgm:pt modelId="{6EF0C381-28C2-44A8-96D2-E257B09488D3}" type="pres">
      <dgm:prSet presAssocID="{C950D4D9-EED1-4579-AD0B-DA94B4D00314}" presName="negativeSpace" presStyleCnt="0"/>
      <dgm:spPr/>
    </dgm:pt>
    <dgm:pt modelId="{2BA4DBB7-A7C4-4929-98DC-F4368610AB09}" type="pres">
      <dgm:prSet presAssocID="{C950D4D9-EED1-4579-AD0B-DA94B4D00314}" presName="childText" presStyleLbl="conFgAcc1" presStyleIdx="3" presStyleCnt="4">
        <dgm:presLayoutVars>
          <dgm:bulletEnabled val="1"/>
        </dgm:presLayoutVars>
      </dgm:prSet>
      <dgm:spPr/>
    </dgm:pt>
  </dgm:ptLst>
  <dgm:cxnLst>
    <dgm:cxn modelId="{0B416217-2A57-453D-B8E5-B1F12D6089D3}" srcId="{64C15B7E-F58A-46C6-9F80-2FD6DDFF064D}" destId="{D41334A4-ACA7-4876-9D21-5B799F5228BF}" srcOrd="1" destOrd="0" parTransId="{F96909E8-BCD0-4663-A6AE-A1BE536403BE}" sibTransId="{C4A1A825-46BF-4AFA-8702-DCBB96E615AE}"/>
    <dgm:cxn modelId="{F999E217-770D-40A5-A277-A7865DF7FF43}" srcId="{64C15B7E-F58A-46C6-9F80-2FD6DDFF064D}" destId="{C950D4D9-EED1-4579-AD0B-DA94B4D00314}" srcOrd="3" destOrd="0" parTransId="{FE26A17E-E623-4849-BFCF-B354945FA6E7}" sibTransId="{D0FE1E67-7365-4DC0-AA6B-A54B340A6599}"/>
    <dgm:cxn modelId="{ED248C22-72EC-4444-80AA-DCFC43DA7285}" type="presOf" srcId="{C950D4D9-EED1-4579-AD0B-DA94B4D00314}" destId="{695C6440-BDFF-4417-8B86-F48682C36026}" srcOrd="0" destOrd="0" presId="urn:microsoft.com/office/officeart/2005/8/layout/list1"/>
    <dgm:cxn modelId="{5BDBE82C-4FF1-4BCB-BA6E-181DD18631DB}" srcId="{D41334A4-ACA7-4876-9D21-5B799F5228BF}" destId="{80E5D227-B1C1-47D5-B8D0-604166C7A5C9}" srcOrd="0" destOrd="0" parTransId="{9BA54948-E69B-45E2-BCAE-4C7C74D554DA}" sibTransId="{088671D0-9CE2-4F47-AF8F-11CEEA92343A}"/>
    <dgm:cxn modelId="{52253C41-96F2-4171-B19D-E0E7D93E1BAC}" type="presOf" srcId="{30F6FDA2-E49C-41B0-8B10-EA6B605EFA12}" destId="{A1D45089-131A-417F-B81E-866E11936BE5}" srcOrd="0" destOrd="0" presId="urn:microsoft.com/office/officeart/2005/8/layout/list1"/>
    <dgm:cxn modelId="{02D5B461-3A6F-4AE4-BBC8-70EF8BC87DDA}" srcId="{64C15B7E-F58A-46C6-9F80-2FD6DDFF064D}" destId="{B4D080ED-7E7E-45AC-B347-A10C63F5218D}" srcOrd="2" destOrd="0" parTransId="{87FEFF8D-08D5-4E7E-8101-388552E76048}" sibTransId="{58EE4265-5626-4680-88B7-0515691BE222}"/>
    <dgm:cxn modelId="{7F30DE66-34B7-4A56-A728-CF79D378168D}" srcId="{C950D4D9-EED1-4579-AD0B-DA94B4D00314}" destId="{F92438E5-7A7A-4466-A07A-3E14DCBEB5AA}" srcOrd="0" destOrd="0" parTransId="{15A7614A-CDC0-4C02-A4D9-6BAC9E7B2078}" sibTransId="{4C532A0D-F0FF-48BB-91E1-9822745CDA61}"/>
    <dgm:cxn modelId="{54663548-AE0E-4C2D-A3EA-E8F170CC7402}" type="presOf" srcId="{F92438E5-7A7A-4466-A07A-3E14DCBEB5AA}" destId="{2BA4DBB7-A7C4-4929-98DC-F4368610AB09}" srcOrd="0" destOrd="0" presId="urn:microsoft.com/office/officeart/2005/8/layout/list1"/>
    <dgm:cxn modelId="{9A2C4349-754A-4917-A07F-2659673DCEF3}" type="presOf" srcId="{64C15B7E-F58A-46C6-9F80-2FD6DDFF064D}" destId="{F36952CD-4EC5-4ABB-8806-B85EED605855}" srcOrd="0" destOrd="0" presId="urn:microsoft.com/office/officeart/2005/8/layout/list1"/>
    <dgm:cxn modelId="{972B6850-DB9D-4E4A-A90D-C07D3CAADC21}" type="presOf" srcId="{80E5D227-B1C1-47D5-B8D0-604166C7A5C9}" destId="{98B77D57-C3C3-4B97-9BBD-4AC2ECFE5568}" srcOrd="0" destOrd="0" presId="urn:microsoft.com/office/officeart/2005/8/layout/list1"/>
    <dgm:cxn modelId="{E4AF7F58-6B79-4BD5-AE27-2EC03C937794}" srcId="{64C15B7E-F58A-46C6-9F80-2FD6DDFF064D}" destId="{30F6FDA2-E49C-41B0-8B10-EA6B605EFA12}" srcOrd="0" destOrd="0" parTransId="{F12BC3AD-D113-4043-AE58-6DD7222339C3}" sibTransId="{58E566D7-AC0F-4401-A305-1836DBB277FF}"/>
    <dgm:cxn modelId="{A8B8CC80-AA3E-4489-ADE5-C26C4B1D35EF}" type="presOf" srcId="{D41334A4-ACA7-4876-9D21-5B799F5228BF}" destId="{50A1FB95-F82E-4460-BFE8-CB5E312506A4}" srcOrd="1" destOrd="0" presId="urn:microsoft.com/office/officeart/2005/8/layout/list1"/>
    <dgm:cxn modelId="{AB7B5090-4F9D-4FEB-BD36-590841B2AFDA}" type="presOf" srcId="{C950D4D9-EED1-4579-AD0B-DA94B4D00314}" destId="{5206969C-8BA8-4228-A054-0EDBB175745D}" srcOrd="1" destOrd="0" presId="urn:microsoft.com/office/officeart/2005/8/layout/list1"/>
    <dgm:cxn modelId="{6D202891-3289-48E3-BCBB-5B12EDBC06D0}" srcId="{B4D080ED-7E7E-45AC-B347-A10C63F5218D}" destId="{33D60ED1-D71B-451C-9969-61C00D9A45C2}" srcOrd="0" destOrd="0" parTransId="{ABD2FED7-9CCE-4097-A6AB-51F149A83978}" sibTransId="{9EBB0AAE-1018-46AE-842C-E65056BEE559}"/>
    <dgm:cxn modelId="{2CA130AD-BD8E-4093-A3E0-9E94F032ECB1}" type="presOf" srcId="{B4D080ED-7E7E-45AC-B347-A10C63F5218D}" destId="{0E78D129-87BC-4EA2-8A40-A404D089EC3A}" srcOrd="1" destOrd="0" presId="urn:microsoft.com/office/officeart/2005/8/layout/list1"/>
    <dgm:cxn modelId="{659191D8-4D1A-41C7-AB4A-AB0268A1676B}" type="presOf" srcId="{ECDF028A-71EE-4FBD-A56A-4BDA3E468FC6}" destId="{C52CDCC2-FDE1-4D8B-8EB9-24EF94AC31C5}" srcOrd="0" destOrd="0" presId="urn:microsoft.com/office/officeart/2005/8/layout/list1"/>
    <dgm:cxn modelId="{F4D02BDA-0D17-4F42-A135-E387CE6F733B}" srcId="{30F6FDA2-E49C-41B0-8B10-EA6B605EFA12}" destId="{ECDF028A-71EE-4FBD-A56A-4BDA3E468FC6}" srcOrd="0" destOrd="0" parTransId="{D32F52A9-4C49-45AC-81BB-770B1B9C6408}" sibTransId="{8EE7778F-0C3B-4BE0-8275-9A54F7CC154B}"/>
    <dgm:cxn modelId="{B47CDAE6-774D-4E93-96F6-B3044F25DC97}" type="presOf" srcId="{30F6FDA2-E49C-41B0-8B10-EA6B605EFA12}" destId="{48255BFB-D21D-43C6-B1FE-8EF2574AD856}" srcOrd="1" destOrd="0" presId="urn:microsoft.com/office/officeart/2005/8/layout/list1"/>
    <dgm:cxn modelId="{16EC41EA-94AC-4DE6-8FFC-22AEC7574D03}" type="presOf" srcId="{D41334A4-ACA7-4876-9D21-5B799F5228BF}" destId="{2E1D68FA-893E-4546-ABC5-5967E7A20D3F}" srcOrd="0" destOrd="0" presId="urn:microsoft.com/office/officeart/2005/8/layout/list1"/>
    <dgm:cxn modelId="{456396F4-3178-4EB8-B406-8DAD5846E4CE}" type="presOf" srcId="{B4D080ED-7E7E-45AC-B347-A10C63F5218D}" destId="{2647B402-E902-44BE-9324-07C045E4965B}" srcOrd="0" destOrd="0" presId="urn:microsoft.com/office/officeart/2005/8/layout/list1"/>
    <dgm:cxn modelId="{7FDE92FF-2FD6-40E0-95D3-92407070D7F6}" type="presOf" srcId="{33D60ED1-D71B-451C-9969-61C00D9A45C2}" destId="{5907185A-EFB4-4C3C-9A85-6898FEB8AA1D}" srcOrd="0" destOrd="0" presId="urn:microsoft.com/office/officeart/2005/8/layout/list1"/>
    <dgm:cxn modelId="{FD1FB8BD-F245-4B26-8041-63AB8F59BFA7}" type="presParOf" srcId="{F36952CD-4EC5-4ABB-8806-B85EED605855}" destId="{5B368E63-6C3D-42AF-A909-E780892F54D9}" srcOrd="0" destOrd="0" presId="urn:microsoft.com/office/officeart/2005/8/layout/list1"/>
    <dgm:cxn modelId="{7E08B50B-603E-4872-90D0-D2D580F0AC06}" type="presParOf" srcId="{5B368E63-6C3D-42AF-A909-E780892F54D9}" destId="{A1D45089-131A-417F-B81E-866E11936BE5}" srcOrd="0" destOrd="0" presId="urn:microsoft.com/office/officeart/2005/8/layout/list1"/>
    <dgm:cxn modelId="{055F60D8-4166-4641-8412-9033BC335D9E}" type="presParOf" srcId="{5B368E63-6C3D-42AF-A909-E780892F54D9}" destId="{48255BFB-D21D-43C6-B1FE-8EF2574AD856}" srcOrd="1" destOrd="0" presId="urn:microsoft.com/office/officeart/2005/8/layout/list1"/>
    <dgm:cxn modelId="{004ED847-4CAC-490C-9E32-766BFF30F749}" type="presParOf" srcId="{F36952CD-4EC5-4ABB-8806-B85EED605855}" destId="{08BB3DAC-A303-4D74-B125-E707AB9464CA}" srcOrd="1" destOrd="0" presId="urn:microsoft.com/office/officeart/2005/8/layout/list1"/>
    <dgm:cxn modelId="{B9F0578C-D5A5-4113-A052-E68D4128696A}" type="presParOf" srcId="{F36952CD-4EC5-4ABB-8806-B85EED605855}" destId="{C52CDCC2-FDE1-4D8B-8EB9-24EF94AC31C5}" srcOrd="2" destOrd="0" presId="urn:microsoft.com/office/officeart/2005/8/layout/list1"/>
    <dgm:cxn modelId="{4794AB5F-25AE-4E4D-8654-9BA73B4C8513}" type="presParOf" srcId="{F36952CD-4EC5-4ABB-8806-B85EED605855}" destId="{E1B0604C-676D-4C67-88F3-0A536CE6DD1F}" srcOrd="3" destOrd="0" presId="urn:microsoft.com/office/officeart/2005/8/layout/list1"/>
    <dgm:cxn modelId="{39B75638-D058-40BA-8A55-612FDB5416DB}" type="presParOf" srcId="{F36952CD-4EC5-4ABB-8806-B85EED605855}" destId="{E3031222-D361-4354-B1DB-03F8441C6764}" srcOrd="4" destOrd="0" presId="urn:microsoft.com/office/officeart/2005/8/layout/list1"/>
    <dgm:cxn modelId="{99DCB3EB-CF5E-4E2E-AF44-BC735BFEE7F4}" type="presParOf" srcId="{E3031222-D361-4354-B1DB-03F8441C6764}" destId="{2E1D68FA-893E-4546-ABC5-5967E7A20D3F}" srcOrd="0" destOrd="0" presId="urn:microsoft.com/office/officeart/2005/8/layout/list1"/>
    <dgm:cxn modelId="{238FFBF8-C5B6-4CD4-9906-67E39ECD20E2}" type="presParOf" srcId="{E3031222-D361-4354-B1DB-03F8441C6764}" destId="{50A1FB95-F82E-4460-BFE8-CB5E312506A4}" srcOrd="1" destOrd="0" presId="urn:microsoft.com/office/officeart/2005/8/layout/list1"/>
    <dgm:cxn modelId="{9424B9A5-9934-4A9B-AB49-2501B4F3CB47}" type="presParOf" srcId="{F36952CD-4EC5-4ABB-8806-B85EED605855}" destId="{C8EBD60F-721B-4C84-9CAB-41CE6A8BC441}" srcOrd="5" destOrd="0" presId="urn:microsoft.com/office/officeart/2005/8/layout/list1"/>
    <dgm:cxn modelId="{E855D1D0-986B-4038-BD9C-B8C657A1EADC}" type="presParOf" srcId="{F36952CD-4EC5-4ABB-8806-B85EED605855}" destId="{98B77D57-C3C3-4B97-9BBD-4AC2ECFE5568}" srcOrd="6" destOrd="0" presId="urn:microsoft.com/office/officeart/2005/8/layout/list1"/>
    <dgm:cxn modelId="{E57FAAA0-CA9A-45CA-BC41-E7DBCBAB28CD}" type="presParOf" srcId="{F36952CD-4EC5-4ABB-8806-B85EED605855}" destId="{7FA3D852-4640-4639-A570-BB954522EA1D}" srcOrd="7" destOrd="0" presId="urn:microsoft.com/office/officeart/2005/8/layout/list1"/>
    <dgm:cxn modelId="{A7C10A9E-1C99-4D16-B435-718FD2D3E0DC}" type="presParOf" srcId="{F36952CD-4EC5-4ABB-8806-B85EED605855}" destId="{B696C0C4-B711-4836-B157-89F34E11568D}" srcOrd="8" destOrd="0" presId="urn:microsoft.com/office/officeart/2005/8/layout/list1"/>
    <dgm:cxn modelId="{152122E7-6655-41BD-928F-356EFDB82EC4}" type="presParOf" srcId="{B696C0C4-B711-4836-B157-89F34E11568D}" destId="{2647B402-E902-44BE-9324-07C045E4965B}" srcOrd="0" destOrd="0" presId="urn:microsoft.com/office/officeart/2005/8/layout/list1"/>
    <dgm:cxn modelId="{5C0DEE1A-BA8C-4FB5-9088-83093B4AE948}" type="presParOf" srcId="{B696C0C4-B711-4836-B157-89F34E11568D}" destId="{0E78D129-87BC-4EA2-8A40-A404D089EC3A}" srcOrd="1" destOrd="0" presId="urn:microsoft.com/office/officeart/2005/8/layout/list1"/>
    <dgm:cxn modelId="{59970311-4F89-4DC8-B3A8-0B0B725FB8AC}" type="presParOf" srcId="{F36952CD-4EC5-4ABB-8806-B85EED605855}" destId="{42E8F966-4A70-4CD8-86AC-47E6C3FD220C}" srcOrd="9" destOrd="0" presId="urn:microsoft.com/office/officeart/2005/8/layout/list1"/>
    <dgm:cxn modelId="{F441A369-8DF4-45CA-BF90-B4B59FE7A8C9}" type="presParOf" srcId="{F36952CD-4EC5-4ABB-8806-B85EED605855}" destId="{5907185A-EFB4-4C3C-9A85-6898FEB8AA1D}" srcOrd="10" destOrd="0" presId="urn:microsoft.com/office/officeart/2005/8/layout/list1"/>
    <dgm:cxn modelId="{F42736D0-8BB1-4035-8239-F65A4AE7A429}" type="presParOf" srcId="{F36952CD-4EC5-4ABB-8806-B85EED605855}" destId="{C0BFB609-C0E1-4D74-9D16-6359F37AC8F3}" srcOrd="11" destOrd="0" presId="urn:microsoft.com/office/officeart/2005/8/layout/list1"/>
    <dgm:cxn modelId="{8F45FC74-8BF7-4EED-B795-F70197654D31}" type="presParOf" srcId="{F36952CD-4EC5-4ABB-8806-B85EED605855}" destId="{6CB284BA-80DF-41DF-98CE-9407E7038E05}" srcOrd="12" destOrd="0" presId="urn:microsoft.com/office/officeart/2005/8/layout/list1"/>
    <dgm:cxn modelId="{435F8ECC-8CAB-4014-87C5-BFD584742977}" type="presParOf" srcId="{6CB284BA-80DF-41DF-98CE-9407E7038E05}" destId="{695C6440-BDFF-4417-8B86-F48682C36026}" srcOrd="0" destOrd="0" presId="urn:microsoft.com/office/officeart/2005/8/layout/list1"/>
    <dgm:cxn modelId="{DAB89BAE-AB4A-44E2-BAB7-D9B5B57213E7}" type="presParOf" srcId="{6CB284BA-80DF-41DF-98CE-9407E7038E05}" destId="{5206969C-8BA8-4228-A054-0EDBB175745D}" srcOrd="1" destOrd="0" presId="urn:microsoft.com/office/officeart/2005/8/layout/list1"/>
    <dgm:cxn modelId="{FD082D6F-3973-497D-AB4B-2B9D29549286}" type="presParOf" srcId="{F36952CD-4EC5-4ABB-8806-B85EED605855}" destId="{6EF0C381-28C2-44A8-96D2-E257B09488D3}" srcOrd="13" destOrd="0" presId="urn:microsoft.com/office/officeart/2005/8/layout/list1"/>
    <dgm:cxn modelId="{64B420FA-A91E-49B8-B40D-70E411E4A738}" type="presParOf" srcId="{F36952CD-4EC5-4ABB-8806-B85EED605855}" destId="{2BA4DBB7-A7C4-4929-98DC-F4368610AB0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A64990-299D-4B88-864D-37F73AA4B93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65EEA5B-03BC-49D9-B7BD-5888D28A9015}">
      <dgm:prSet phldrT="[Text]">
        <dgm:style>
          <a:lnRef idx="2">
            <a:schemeClr val="dk1"/>
          </a:lnRef>
          <a:fillRef idx="1">
            <a:schemeClr val="lt1"/>
          </a:fillRef>
          <a:effectRef idx="0">
            <a:schemeClr val="dk1"/>
          </a:effectRef>
          <a:fontRef idx="minor">
            <a:schemeClr val="dk1"/>
          </a:fontRef>
        </dgm:style>
      </dgm:prSet>
      <dgm:spPr>
        <a:ln>
          <a:solidFill>
            <a:srgbClr val="996600"/>
          </a:solidFill>
        </a:ln>
      </dgm:spPr>
      <dgm:t>
        <a:bodyPr/>
        <a:lstStyle/>
        <a:p>
          <a:r>
            <a:rPr lang="ar-KW" dirty="0">
              <a:cs typeface="mohammad bold art 1" pitchFamily="2" charset="-78"/>
            </a:rPr>
            <a:t>السلوكيات المخالفة</a:t>
          </a:r>
          <a:endParaRPr lang="en-US" dirty="0">
            <a:cs typeface="mohammad bold art 1" pitchFamily="2" charset="-78"/>
          </a:endParaRPr>
        </a:p>
      </dgm:t>
    </dgm:pt>
    <dgm:pt modelId="{8CD82856-D212-45EA-92CF-B5178AAC78B0}" type="parTrans" cxnId="{DACCE934-31F2-4E90-AB2C-6B256A46570F}">
      <dgm:prSet/>
      <dgm:spPr/>
      <dgm:t>
        <a:bodyPr/>
        <a:lstStyle/>
        <a:p>
          <a:endParaRPr lang="en-US"/>
        </a:p>
      </dgm:t>
    </dgm:pt>
    <dgm:pt modelId="{116B44C7-9D58-479F-8DFF-7562A9744A05}" type="sibTrans" cxnId="{DACCE934-31F2-4E90-AB2C-6B256A46570F}">
      <dgm:prSet/>
      <dgm:spPr/>
      <dgm:t>
        <a:bodyPr/>
        <a:lstStyle/>
        <a:p>
          <a:endParaRPr lang="en-US"/>
        </a:p>
      </dgm:t>
    </dgm:pt>
    <dgm:pt modelId="{8F99DBE0-30BE-4461-BA84-659C0C180EC1}">
      <dgm:prSet phldrT="[Text]">
        <dgm:style>
          <a:lnRef idx="2">
            <a:schemeClr val="dk1"/>
          </a:lnRef>
          <a:fillRef idx="1">
            <a:schemeClr val="lt1"/>
          </a:fillRef>
          <a:effectRef idx="0">
            <a:schemeClr val="dk1"/>
          </a:effectRef>
          <a:fontRef idx="minor">
            <a:schemeClr val="dk1"/>
          </a:fontRef>
        </dgm:style>
      </dgm:prSet>
      <dgm:spPr>
        <a:ln>
          <a:solidFill>
            <a:srgbClr val="996600"/>
          </a:solidFill>
        </a:ln>
      </dgm:spPr>
      <dgm:t>
        <a:bodyPr/>
        <a:lstStyle/>
        <a:p>
          <a:r>
            <a:rPr lang="ar-KW" dirty="0">
              <a:cs typeface="mohammad bold art 1" pitchFamily="2" charset="-78"/>
            </a:rPr>
            <a:t>جرائم التداول</a:t>
          </a:r>
          <a:endParaRPr lang="en-US" dirty="0">
            <a:cs typeface="mohammad bold art 1" pitchFamily="2" charset="-78"/>
          </a:endParaRPr>
        </a:p>
      </dgm:t>
    </dgm:pt>
    <dgm:pt modelId="{A1ADB24C-2B22-4168-A207-AFD55C7C02A0}" type="parTrans" cxnId="{3574AC8E-9DDF-4A23-8862-FEEAF18EEE96}">
      <dgm:prSet/>
      <dgm:spPr>
        <a:ln>
          <a:solidFill>
            <a:srgbClr val="996600"/>
          </a:solidFill>
        </a:ln>
      </dgm:spPr>
      <dgm:t>
        <a:bodyPr/>
        <a:lstStyle/>
        <a:p>
          <a:endParaRPr lang="en-US"/>
        </a:p>
      </dgm:t>
    </dgm:pt>
    <dgm:pt modelId="{6BFC8128-1778-482A-91EF-8D6FD2C1AAEE}" type="sibTrans" cxnId="{3574AC8E-9DDF-4A23-8862-FEEAF18EEE96}">
      <dgm:prSet/>
      <dgm:spPr/>
      <dgm:t>
        <a:bodyPr/>
        <a:lstStyle/>
        <a:p>
          <a:endParaRPr lang="en-US"/>
        </a:p>
      </dgm:t>
    </dgm:pt>
    <dgm:pt modelId="{84395763-DD68-4299-9AD9-C31C9F5FF045}">
      <dgm:prSet phldrT="[Text]">
        <dgm:style>
          <a:lnRef idx="2">
            <a:schemeClr val="dk1"/>
          </a:lnRef>
          <a:fillRef idx="1">
            <a:schemeClr val="lt1"/>
          </a:fillRef>
          <a:effectRef idx="0">
            <a:schemeClr val="dk1"/>
          </a:effectRef>
          <a:fontRef idx="minor">
            <a:schemeClr val="dk1"/>
          </a:fontRef>
        </dgm:style>
      </dgm:prSet>
      <dgm:spPr>
        <a:ln>
          <a:solidFill>
            <a:srgbClr val="996600"/>
          </a:solidFill>
        </a:ln>
      </dgm:spPr>
      <dgm:t>
        <a:bodyPr/>
        <a:lstStyle/>
        <a:p>
          <a:r>
            <a:rPr lang="ar-KW" dirty="0">
              <a:cs typeface="mohammad bold art 1" pitchFamily="2" charset="-78"/>
            </a:rPr>
            <a:t>إحالة لنيابة سوق المال</a:t>
          </a:r>
          <a:endParaRPr lang="en-US" dirty="0">
            <a:cs typeface="mohammad bold art 1" pitchFamily="2" charset="-78"/>
          </a:endParaRPr>
        </a:p>
      </dgm:t>
    </dgm:pt>
    <dgm:pt modelId="{E5E84771-8139-489A-BC56-1D1BD28C14DC}" type="parTrans" cxnId="{627F4768-A88D-4CC0-B390-FFBFE06F84B2}">
      <dgm:prSet/>
      <dgm:spPr>
        <a:ln>
          <a:solidFill>
            <a:srgbClr val="996600"/>
          </a:solidFill>
        </a:ln>
      </dgm:spPr>
      <dgm:t>
        <a:bodyPr/>
        <a:lstStyle/>
        <a:p>
          <a:endParaRPr lang="en-US"/>
        </a:p>
      </dgm:t>
    </dgm:pt>
    <dgm:pt modelId="{048570C4-BDAB-4FAA-8822-C887A5E3701E}" type="sibTrans" cxnId="{627F4768-A88D-4CC0-B390-FFBFE06F84B2}">
      <dgm:prSet/>
      <dgm:spPr/>
      <dgm:t>
        <a:bodyPr/>
        <a:lstStyle/>
        <a:p>
          <a:endParaRPr lang="en-US"/>
        </a:p>
      </dgm:t>
    </dgm:pt>
    <dgm:pt modelId="{6CAA0263-80F2-4A11-89ED-598DE77BD240}">
      <dgm:prSet phldrT="[Text]">
        <dgm:style>
          <a:lnRef idx="2">
            <a:schemeClr val="dk1"/>
          </a:lnRef>
          <a:fillRef idx="1">
            <a:schemeClr val="lt1"/>
          </a:fillRef>
          <a:effectRef idx="0">
            <a:schemeClr val="dk1"/>
          </a:effectRef>
          <a:fontRef idx="minor">
            <a:schemeClr val="dk1"/>
          </a:fontRef>
        </dgm:style>
      </dgm:prSet>
      <dgm:spPr>
        <a:ln>
          <a:solidFill>
            <a:srgbClr val="996600"/>
          </a:solidFill>
        </a:ln>
      </dgm:spPr>
      <dgm:t>
        <a:bodyPr/>
        <a:lstStyle/>
        <a:p>
          <a:r>
            <a:rPr lang="ar-KW" dirty="0">
              <a:cs typeface="mohammad bold art 1" pitchFamily="2" charset="-78"/>
            </a:rPr>
            <a:t>ممارسات غير مشروعة </a:t>
          </a:r>
          <a:endParaRPr lang="en-US" dirty="0">
            <a:cs typeface="mohammad bold art 1" pitchFamily="2" charset="-78"/>
          </a:endParaRPr>
        </a:p>
      </dgm:t>
    </dgm:pt>
    <dgm:pt modelId="{1131D669-B09D-419E-9B54-2DB713FAE995}" type="parTrans" cxnId="{E3B340A7-5CC0-44BA-AFCE-2DD11E3AF796}">
      <dgm:prSet/>
      <dgm:spPr>
        <a:ln>
          <a:solidFill>
            <a:srgbClr val="996600"/>
          </a:solidFill>
        </a:ln>
      </dgm:spPr>
      <dgm:t>
        <a:bodyPr/>
        <a:lstStyle/>
        <a:p>
          <a:endParaRPr lang="en-US"/>
        </a:p>
      </dgm:t>
    </dgm:pt>
    <dgm:pt modelId="{85114F92-9893-4293-88E9-D38B95228AAD}" type="sibTrans" cxnId="{E3B340A7-5CC0-44BA-AFCE-2DD11E3AF796}">
      <dgm:prSet/>
      <dgm:spPr/>
      <dgm:t>
        <a:bodyPr/>
        <a:lstStyle/>
        <a:p>
          <a:endParaRPr lang="en-US"/>
        </a:p>
      </dgm:t>
    </dgm:pt>
    <dgm:pt modelId="{21D877C5-C5C4-433B-A284-F787B211EC2A}">
      <dgm:prSet phldrT="[Text]">
        <dgm:style>
          <a:lnRef idx="2">
            <a:schemeClr val="dk1"/>
          </a:lnRef>
          <a:fillRef idx="1">
            <a:schemeClr val="lt1"/>
          </a:fillRef>
          <a:effectRef idx="0">
            <a:schemeClr val="dk1"/>
          </a:effectRef>
          <a:fontRef idx="minor">
            <a:schemeClr val="dk1"/>
          </a:fontRef>
        </dgm:style>
      </dgm:prSet>
      <dgm:spPr>
        <a:ln>
          <a:solidFill>
            <a:srgbClr val="996600"/>
          </a:solidFill>
        </a:ln>
      </dgm:spPr>
      <dgm:t>
        <a:bodyPr/>
        <a:lstStyle/>
        <a:p>
          <a:r>
            <a:rPr lang="ar-KW" dirty="0">
              <a:cs typeface="mohammad bold art 1" pitchFamily="2" charset="-78"/>
            </a:rPr>
            <a:t>مجلس التأديب</a:t>
          </a:r>
          <a:endParaRPr lang="en-US" dirty="0">
            <a:cs typeface="mohammad bold art 1" pitchFamily="2" charset="-78"/>
          </a:endParaRPr>
        </a:p>
      </dgm:t>
    </dgm:pt>
    <dgm:pt modelId="{1B04DAE7-D1FA-4A73-8245-D6C310F6044D}" type="parTrans" cxnId="{67EF4BB7-3426-48E2-B0B5-64EF9D717B8D}">
      <dgm:prSet/>
      <dgm:spPr>
        <a:solidFill>
          <a:srgbClr val="996600"/>
        </a:solidFill>
        <a:ln>
          <a:solidFill>
            <a:srgbClr val="996600"/>
          </a:solidFill>
        </a:ln>
      </dgm:spPr>
      <dgm:t>
        <a:bodyPr/>
        <a:lstStyle/>
        <a:p>
          <a:endParaRPr lang="en-US">
            <a:solidFill>
              <a:srgbClr val="996600"/>
            </a:solidFill>
          </a:endParaRPr>
        </a:p>
      </dgm:t>
    </dgm:pt>
    <dgm:pt modelId="{B6F65398-12C2-4B6F-8ECF-5918E755E13F}" type="sibTrans" cxnId="{67EF4BB7-3426-48E2-B0B5-64EF9D717B8D}">
      <dgm:prSet/>
      <dgm:spPr/>
      <dgm:t>
        <a:bodyPr/>
        <a:lstStyle/>
        <a:p>
          <a:endParaRPr lang="en-US"/>
        </a:p>
      </dgm:t>
    </dgm:pt>
    <dgm:pt modelId="{EA298559-1DA0-4EA2-ADF6-88A73E4AB291}">
      <dgm:prSet phldrT="[Text]">
        <dgm:style>
          <a:lnRef idx="2">
            <a:schemeClr val="dk1"/>
          </a:lnRef>
          <a:fillRef idx="1">
            <a:schemeClr val="lt1"/>
          </a:fillRef>
          <a:effectRef idx="0">
            <a:schemeClr val="dk1"/>
          </a:effectRef>
          <a:fontRef idx="minor">
            <a:schemeClr val="dk1"/>
          </a:fontRef>
        </dgm:style>
      </dgm:prSet>
      <dgm:spPr>
        <a:ln>
          <a:solidFill>
            <a:srgbClr val="996600"/>
          </a:solidFill>
        </a:ln>
      </dgm:spPr>
      <dgm:t>
        <a:bodyPr/>
        <a:lstStyle/>
        <a:p>
          <a:r>
            <a:rPr lang="ar-KW" dirty="0">
              <a:cs typeface="mohammad bold art 1" pitchFamily="2" charset="-78"/>
            </a:rPr>
            <a:t>مجلس التأديب</a:t>
          </a:r>
          <a:endParaRPr lang="en-US" dirty="0">
            <a:cs typeface="mohammad bold art 1" pitchFamily="2" charset="-78"/>
          </a:endParaRPr>
        </a:p>
      </dgm:t>
    </dgm:pt>
    <dgm:pt modelId="{6C3F2111-573C-4B9B-84EF-C50E28C69072}" type="parTrans" cxnId="{7581EE3F-43CD-4A5A-87C9-A20135DEC262}">
      <dgm:prSet/>
      <dgm:spPr>
        <a:ln>
          <a:solidFill>
            <a:srgbClr val="996600"/>
          </a:solidFill>
        </a:ln>
      </dgm:spPr>
      <dgm:t>
        <a:bodyPr/>
        <a:lstStyle/>
        <a:p>
          <a:endParaRPr lang="en-US">
            <a:solidFill>
              <a:srgbClr val="996600"/>
            </a:solidFill>
            <a:highlight>
              <a:srgbClr val="996600"/>
            </a:highlight>
          </a:endParaRPr>
        </a:p>
      </dgm:t>
    </dgm:pt>
    <dgm:pt modelId="{6567523D-CE97-4FC6-9748-6A0CC63AE91F}" type="sibTrans" cxnId="{7581EE3F-43CD-4A5A-87C9-A20135DEC262}">
      <dgm:prSet/>
      <dgm:spPr/>
      <dgm:t>
        <a:bodyPr/>
        <a:lstStyle/>
        <a:p>
          <a:endParaRPr lang="en-US"/>
        </a:p>
      </dgm:t>
    </dgm:pt>
    <dgm:pt modelId="{73546026-A3E0-4A24-9D4C-7D281EC64DF3}" type="pres">
      <dgm:prSet presAssocID="{5DA64990-299D-4B88-864D-37F73AA4B930}" presName="hierChild1" presStyleCnt="0">
        <dgm:presLayoutVars>
          <dgm:chPref val="1"/>
          <dgm:dir/>
          <dgm:animOne val="branch"/>
          <dgm:animLvl val="lvl"/>
          <dgm:resizeHandles/>
        </dgm:presLayoutVars>
      </dgm:prSet>
      <dgm:spPr/>
    </dgm:pt>
    <dgm:pt modelId="{04476C09-22A0-40BF-986A-F322B707F028}" type="pres">
      <dgm:prSet presAssocID="{F65EEA5B-03BC-49D9-B7BD-5888D28A9015}" presName="hierRoot1" presStyleCnt="0"/>
      <dgm:spPr/>
    </dgm:pt>
    <dgm:pt modelId="{972B8AD8-8A1F-4F89-B664-B9405FDF9A12}" type="pres">
      <dgm:prSet presAssocID="{F65EEA5B-03BC-49D9-B7BD-5888D28A9015}" presName="composite" presStyleCnt="0"/>
      <dgm:spPr/>
    </dgm:pt>
    <dgm:pt modelId="{D7FE8680-D9C4-4DCC-82CF-BE97E844C3B1}" type="pres">
      <dgm:prSet presAssocID="{F65EEA5B-03BC-49D9-B7BD-5888D28A9015}" presName="background" presStyleLbl="node0" presStyleIdx="0" presStyleCnt="1"/>
      <dgm:spPr/>
    </dgm:pt>
    <dgm:pt modelId="{DED1B505-DCFD-4907-83F4-4E4F22EDEB66}" type="pres">
      <dgm:prSet presAssocID="{F65EEA5B-03BC-49D9-B7BD-5888D28A9015}" presName="text" presStyleLbl="fgAcc0" presStyleIdx="0" presStyleCnt="1" custScaleY="101683" custLinFactNeighborX="10673" custLinFactNeighborY="-2872">
        <dgm:presLayoutVars>
          <dgm:chPref val="3"/>
        </dgm:presLayoutVars>
      </dgm:prSet>
      <dgm:spPr/>
    </dgm:pt>
    <dgm:pt modelId="{9860FD35-76A3-4641-BE5E-73D6DAE83B91}" type="pres">
      <dgm:prSet presAssocID="{F65EEA5B-03BC-49D9-B7BD-5888D28A9015}" presName="hierChild2" presStyleCnt="0"/>
      <dgm:spPr/>
    </dgm:pt>
    <dgm:pt modelId="{7E98F1FD-76C4-4876-ACFC-F64815FC35DB}" type="pres">
      <dgm:prSet presAssocID="{A1ADB24C-2B22-4168-A207-AFD55C7C02A0}" presName="Name10" presStyleLbl="parChTrans1D2" presStyleIdx="0" presStyleCnt="2"/>
      <dgm:spPr/>
    </dgm:pt>
    <dgm:pt modelId="{1511B018-C80D-44B7-9324-C617ECA4D145}" type="pres">
      <dgm:prSet presAssocID="{8F99DBE0-30BE-4461-BA84-659C0C180EC1}" presName="hierRoot2" presStyleCnt="0"/>
      <dgm:spPr/>
    </dgm:pt>
    <dgm:pt modelId="{A2AA24D9-FD77-45B8-BA6C-A1D1596F3F8E}" type="pres">
      <dgm:prSet presAssocID="{8F99DBE0-30BE-4461-BA84-659C0C180EC1}" presName="composite2" presStyleCnt="0"/>
      <dgm:spPr/>
    </dgm:pt>
    <dgm:pt modelId="{1D22444A-3331-45AF-8700-546B1AFE55CC}" type="pres">
      <dgm:prSet presAssocID="{8F99DBE0-30BE-4461-BA84-659C0C180EC1}" presName="background2" presStyleLbl="node2" presStyleIdx="0" presStyleCnt="2"/>
      <dgm:spPr/>
    </dgm:pt>
    <dgm:pt modelId="{4AC2C5D1-E215-4872-87A4-8E40DA7A0303}" type="pres">
      <dgm:prSet presAssocID="{8F99DBE0-30BE-4461-BA84-659C0C180EC1}" presName="text2" presStyleLbl="fgAcc2" presStyleIdx="0" presStyleCnt="2" custLinFactNeighborX="-17126" custLinFactNeighborY="-1727">
        <dgm:presLayoutVars>
          <dgm:chPref val="3"/>
        </dgm:presLayoutVars>
      </dgm:prSet>
      <dgm:spPr/>
    </dgm:pt>
    <dgm:pt modelId="{9E876C27-87E8-407B-8805-1FB784DC4561}" type="pres">
      <dgm:prSet presAssocID="{8F99DBE0-30BE-4461-BA84-659C0C180EC1}" presName="hierChild3" presStyleCnt="0"/>
      <dgm:spPr/>
    </dgm:pt>
    <dgm:pt modelId="{A5C9624A-96AE-4E0F-8178-3B378631FE86}" type="pres">
      <dgm:prSet presAssocID="{E5E84771-8139-489A-BC56-1D1BD28C14DC}" presName="Name17" presStyleLbl="parChTrans1D3" presStyleIdx="0" presStyleCnt="3"/>
      <dgm:spPr/>
    </dgm:pt>
    <dgm:pt modelId="{575454A3-44CF-48E4-B540-2E446F04276D}" type="pres">
      <dgm:prSet presAssocID="{84395763-DD68-4299-9AD9-C31C9F5FF045}" presName="hierRoot3" presStyleCnt="0"/>
      <dgm:spPr/>
    </dgm:pt>
    <dgm:pt modelId="{EAF8D8C8-FD91-4A6A-A054-F5D08B1DB165}" type="pres">
      <dgm:prSet presAssocID="{84395763-DD68-4299-9AD9-C31C9F5FF045}" presName="composite3" presStyleCnt="0"/>
      <dgm:spPr/>
    </dgm:pt>
    <dgm:pt modelId="{0ECCDFC9-01C5-4464-8E1A-04EE2B5000E6}" type="pres">
      <dgm:prSet presAssocID="{84395763-DD68-4299-9AD9-C31C9F5FF045}" presName="background3" presStyleLbl="node3" presStyleIdx="0" presStyleCnt="3"/>
      <dgm:spPr/>
    </dgm:pt>
    <dgm:pt modelId="{8CB4A64B-0949-407E-BDC2-DC9DB8CF2859}" type="pres">
      <dgm:prSet presAssocID="{84395763-DD68-4299-9AD9-C31C9F5FF045}" presName="text3" presStyleLbl="fgAcc3" presStyleIdx="0" presStyleCnt="3" custLinFactNeighborX="-17126" custLinFactNeighborY="-2809">
        <dgm:presLayoutVars>
          <dgm:chPref val="3"/>
        </dgm:presLayoutVars>
      </dgm:prSet>
      <dgm:spPr/>
    </dgm:pt>
    <dgm:pt modelId="{C6EAB1D9-EA4C-434D-B6E1-3462E6C0F9DB}" type="pres">
      <dgm:prSet presAssocID="{84395763-DD68-4299-9AD9-C31C9F5FF045}" presName="hierChild4" presStyleCnt="0"/>
      <dgm:spPr/>
    </dgm:pt>
    <dgm:pt modelId="{0CBDF401-B344-4E6A-A7CF-F6DDC447CC42}" type="pres">
      <dgm:prSet presAssocID="{1B04DAE7-D1FA-4A73-8245-D6C310F6044D}" presName="Name17" presStyleLbl="parChTrans1D3" presStyleIdx="1" presStyleCnt="3"/>
      <dgm:spPr/>
    </dgm:pt>
    <dgm:pt modelId="{FF9AD037-2636-44D8-A58D-1D10A0E1A070}" type="pres">
      <dgm:prSet presAssocID="{21D877C5-C5C4-433B-A284-F787B211EC2A}" presName="hierRoot3" presStyleCnt="0"/>
      <dgm:spPr/>
    </dgm:pt>
    <dgm:pt modelId="{3D44A0B6-F284-456A-A47B-F30C94EAA101}" type="pres">
      <dgm:prSet presAssocID="{21D877C5-C5C4-433B-A284-F787B211EC2A}" presName="composite3" presStyleCnt="0"/>
      <dgm:spPr/>
    </dgm:pt>
    <dgm:pt modelId="{C85EEE2C-0FC0-4540-8A58-CBC9899CCB6B}" type="pres">
      <dgm:prSet presAssocID="{21D877C5-C5C4-433B-A284-F787B211EC2A}" presName="background3" presStyleLbl="node3" presStyleIdx="1" presStyleCnt="3"/>
      <dgm:spPr/>
    </dgm:pt>
    <dgm:pt modelId="{03E55687-4D25-4BBA-9EA8-56B561BD9FC4}" type="pres">
      <dgm:prSet presAssocID="{21D877C5-C5C4-433B-A284-F787B211EC2A}" presName="text3" presStyleLbl="fgAcc3" presStyleIdx="1" presStyleCnt="3">
        <dgm:presLayoutVars>
          <dgm:chPref val="3"/>
        </dgm:presLayoutVars>
      </dgm:prSet>
      <dgm:spPr/>
    </dgm:pt>
    <dgm:pt modelId="{FA5A8986-376D-48C4-A6C6-71B2929027CF}" type="pres">
      <dgm:prSet presAssocID="{21D877C5-C5C4-433B-A284-F787B211EC2A}" presName="hierChild4" presStyleCnt="0"/>
      <dgm:spPr/>
    </dgm:pt>
    <dgm:pt modelId="{61AE9F1D-0DB7-4B58-A84C-16A5B9E0AE4A}" type="pres">
      <dgm:prSet presAssocID="{1131D669-B09D-419E-9B54-2DB713FAE995}" presName="Name10" presStyleLbl="parChTrans1D2" presStyleIdx="1" presStyleCnt="2"/>
      <dgm:spPr/>
    </dgm:pt>
    <dgm:pt modelId="{EDA31711-CCEA-45E2-A1C7-69319675B5FF}" type="pres">
      <dgm:prSet presAssocID="{6CAA0263-80F2-4A11-89ED-598DE77BD240}" presName="hierRoot2" presStyleCnt="0"/>
      <dgm:spPr/>
    </dgm:pt>
    <dgm:pt modelId="{EA920923-71C6-451D-92D1-5108D8C0633F}" type="pres">
      <dgm:prSet presAssocID="{6CAA0263-80F2-4A11-89ED-598DE77BD240}" presName="composite2" presStyleCnt="0"/>
      <dgm:spPr/>
    </dgm:pt>
    <dgm:pt modelId="{89D6D449-FA89-47D1-BB91-79EEEE7F86CF}" type="pres">
      <dgm:prSet presAssocID="{6CAA0263-80F2-4A11-89ED-598DE77BD240}" presName="background2" presStyleLbl="node2" presStyleIdx="1" presStyleCnt="2"/>
      <dgm:spPr/>
    </dgm:pt>
    <dgm:pt modelId="{5D6C8DD8-7C44-42F0-842E-9C303B88A9E0}" type="pres">
      <dgm:prSet presAssocID="{6CAA0263-80F2-4A11-89ED-598DE77BD240}" presName="text2" presStyleLbl="fgAcc2" presStyleIdx="1" presStyleCnt="2" custLinFactNeighborX="20092" custLinFactNeighborY="-1727">
        <dgm:presLayoutVars>
          <dgm:chPref val="3"/>
        </dgm:presLayoutVars>
      </dgm:prSet>
      <dgm:spPr/>
    </dgm:pt>
    <dgm:pt modelId="{9A7A8C2E-D4A7-4152-9D89-A25785C2EA02}" type="pres">
      <dgm:prSet presAssocID="{6CAA0263-80F2-4A11-89ED-598DE77BD240}" presName="hierChild3" presStyleCnt="0"/>
      <dgm:spPr/>
    </dgm:pt>
    <dgm:pt modelId="{8C26F65A-96DC-4219-897F-21237A37407A}" type="pres">
      <dgm:prSet presAssocID="{6C3F2111-573C-4B9B-84EF-C50E28C69072}" presName="Name17" presStyleLbl="parChTrans1D3" presStyleIdx="2" presStyleCnt="3"/>
      <dgm:spPr/>
    </dgm:pt>
    <dgm:pt modelId="{CBF7ACCF-D37A-4013-9BD1-F200CFB0BAC2}" type="pres">
      <dgm:prSet presAssocID="{EA298559-1DA0-4EA2-ADF6-88A73E4AB291}" presName="hierRoot3" presStyleCnt="0"/>
      <dgm:spPr/>
    </dgm:pt>
    <dgm:pt modelId="{C70BD36B-74DF-4F10-8F2E-867AA0E366D9}" type="pres">
      <dgm:prSet presAssocID="{EA298559-1DA0-4EA2-ADF6-88A73E4AB291}" presName="composite3" presStyleCnt="0"/>
      <dgm:spPr/>
    </dgm:pt>
    <dgm:pt modelId="{C126241B-3257-4B71-B78B-7D4DA52B2E08}" type="pres">
      <dgm:prSet presAssocID="{EA298559-1DA0-4EA2-ADF6-88A73E4AB291}" presName="background3" presStyleLbl="node3" presStyleIdx="2" presStyleCnt="3"/>
      <dgm:spPr/>
    </dgm:pt>
    <dgm:pt modelId="{A0596040-9E35-410E-BD1F-73D319B42D86}" type="pres">
      <dgm:prSet presAssocID="{EA298559-1DA0-4EA2-ADF6-88A73E4AB291}" presName="text3" presStyleLbl="fgAcc3" presStyleIdx="2" presStyleCnt="3">
        <dgm:presLayoutVars>
          <dgm:chPref val="3"/>
        </dgm:presLayoutVars>
      </dgm:prSet>
      <dgm:spPr/>
    </dgm:pt>
    <dgm:pt modelId="{8580E8CA-9E13-43C0-B914-153CD4A861F9}" type="pres">
      <dgm:prSet presAssocID="{EA298559-1DA0-4EA2-ADF6-88A73E4AB291}" presName="hierChild4" presStyleCnt="0"/>
      <dgm:spPr/>
    </dgm:pt>
  </dgm:ptLst>
  <dgm:cxnLst>
    <dgm:cxn modelId="{C0B1BE0E-73DB-47B7-9ABF-AC6C92017AE1}" type="presOf" srcId="{5DA64990-299D-4B88-864D-37F73AA4B930}" destId="{73546026-A3E0-4A24-9D4C-7D281EC64DF3}" srcOrd="0" destOrd="0" presId="urn:microsoft.com/office/officeart/2005/8/layout/hierarchy1"/>
    <dgm:cxn modelId="{6CC4C513-8DB2-4FFF-AC93-C7C6C3E8C342}" type="presOf" srcId="{E5E84771-8139-489A-BC56-1D1BD28C14DC}" destId="{A5C9624A-96AE-4E0F-8178-3B378631FE86}" srcOrd="0" destOrd="0" presId="urn:microsoft.com/office/officeart/2005/8/layout/hierarchy1"/>
    <dgm:cxn modelId="{EA98601B-374A-4FE6-9333-9E5D737FFB13}" type="presOf" srcId="{6C3F2111-573C-4B9B-84EF-C50E28C69072}" destId="{8C26F65A-96DC-4219-897F-21237A37407A}" srcOrd="0" destOrd="0" presId="urn:microsoft.com/office/officeart/2005/8/layout/hierarchy1"/>
    <dgm:cxn modelId="{6BC11E2D-3DAD-4946-82B2-4281E7BA1626}" type="presOf" srcId="{1B04DAE7-D1FA-4A73-8245-D6C310F6044D}" destId="{0CBDF401-B344-4E6A-A7CF-F6DDC447CC42}" srcOrd="0" destOrd="0" presId="urn:microsoft.com/office/officeart/2005/8/layout/hierarchy1"/>
    <dgm:cxn modelId="{93F50034-5708-4160-9E37-70C358AB6964}" type="presOf" srcId="{1131D669-B09D-419E-9B54-2DB713FAE995}" destId="{61AE9F1D-0DB7-4B58-A84C-16A5B9E0AE4A}" srcOrd="0" destOrd="0" presId="urn:microsoft.com/office/officeart/2005/8/layout/hierarchy1"/>
    <dgm:cxn modelId="{DACCE934-31F2-4E90-AB2C-6B256A46570F}" srcId="{5DA64990-299D-4B88-864D-37F73AA4B930}" destId="{F65EEA5B-03BC-49D9-B7BD-5888D28A9015}" srcOrd="0" destOrd="0" parTransId="{8CD82856-D212-45EA-92CF-B5178AAC78B0}" sibTransId="{116B44C7-9D58-479F-8DFF-7562A9744A05}"/>
    <dgm:cxn modelId="{7581EE3F-43CD-4A5A-87C9-A20135DEC262}" srcId="{6CAA0263-80F2-4A11-89ED-598DE77BD240}" destId="{EA298559-1DA0-4EA2-ADF6-88A73E4AB291}" srcOrd="0" destOrd="0" parTransId="{6C3F2111-573C-4B9B-84EF-C50E28C69072}" sibTransId="{6567523D-CE97-4FC6-9748-6A0CC63AE91F}"/>
    <dgm:cxn modelId="{C0F34363-9500-44D1-91CC-EA9526338704}" type="presOf" srcId="{84395763-DD68-4299-9AD9-C31C9F5FF045}" destId="{8CB4A64B-0949-407E-BDC2-DC9DB8CF2859}" srcOrd="0" destOrd="0" presId="urn:microsoft.com/office/officeart/2005/8/layout/hierarchy1"/>
    <dgm:cxn modelId="{627F4768-A88D-4CC0-B390-FFBFE06F84B2}" srcId="{8F99DBE0-30BE-4461-BA84-659C0C180EC1}" destId="{84395763-DD68-4299-9AD9-C31C9F5FF045}" srcOrd="0" destOrd="0" parTransId="{E5E84771-8139-489A-BC56-1D1BD28C14DC}" sibTransId="{048570C4-BDAB-4FAA-8822-C887A5E3701E}"/>
    <dgm:cxn modelId="{BE281777-89FE-4885-99D8-D3A12969B11E}" type="presOf" srcId="{EA298559-1DA0-4EA2-ADF6-88A73E4AB291}" destId="{A0596040-9E35-410E-BD1F-73D319B42D86}" srcOrd="0" destOrd="0" presId="urn:microsoft.com/office/officeart/2005/8/layout/hierarchy1"/>
    <dgm:cxn modelId="{3574AC8E-9DDF-4A23-8862-FEEAF18EEE96}" srcId="{F65EEA5B-03BC-49D9-B7BD-5888D28A9015}" destId="{8F99DBE0-30BE-4461-BA84-659C0C180EC1}" srcOrd="0" destOrd="0" parTransId="{A1ADB24C-2B22-4168-A207-AFD55C7C02A0}" sibTransId="{6BFC8128-1778-482A-91EF-8D6FD2C1AAEE}"/>
    <dgm:cxn modelId="{0D20469D-ADD4-431E-857F-68D7AE970947}" type="presOf" srcId="{8F99DBE0-30BE-4461-BA84-659C0C180EC1}" destId="{4AC2C5D1-E215-4872-87A4-8E40DA7A0303}" srcOrd="0" destOrd="0" presId="urn:microsoft.com/office/officeart/2005/8/layout/hierarchy1"/>
    <dgm:cxn modelId="{E3B340A7-5CC0-44BA-AFCE-2DD11E3AF796}" srcId="{F65EEA5B-03BC-49D9-B7BD-5888D28A9015}" destId="{6CAA0263-80F2-4A11-89ED-598DE77BD240}" srcOrd="1" destOrd="0" parTransId="{1131D669-B09D-419E-9B54-2DB713FAE995}" sibTransId="{85114F92-9893-4293-88E9-D38B95228AAD}"/>
    <dgm:cxn modelId="{EA553EB6-0312-4482-9C83-41310B7EA6DC}" type="presOf" srcId="{F65EEA5B-03BC-49D9-B7BD-5888D28A9015}" destId="{DED1B505-DCFD-4907-83F4-4E4F22EDEB66}" srcOrd="0" destOrd="0" presId="urn:microsoft.com/office/officeart/2005/8/layout/hierarchy1"/>
    <dgm:cxn modelId="{67EF4BB7-3426-48E2-B0B5-64EF9D717B8D}" srcId="{8F99DBE0-30BE-4461-BA84-659C0C180EC1}" destId="{21D877C5-C5C4-433B-A284-F787B211EC2A}" srcOrd="1" destOrd="0" parTransId="{1B04DAE7-D1FA-4A73-8245-D6C310F6044D}" sibTransId="{B6F65398-12C2-4B6F-8ECF-5918E755E13F}"/>
    <dgm:cxn modelId="{3A7469C9-DA1D-4A9D-8E84-1A17C0B024A6}" type="presOf" srcId="{A1ADB24C-2B22-4168-A207-AFD55C7C02A0}" destId="{7E98F1FD-76C4-4876-ACFC-F64815FC35DB}" srcOrd="0" destOrd="0" presId="urn:microsoft.com/office/officeart/2005/8/layout/hierarchy1"/>
    <dgm:cxn modelId="{C41385D6-22C4-49EE-9A5C-C68495EA1194}" type="presOf" srcId="{6CAA0263-80F2-4A11-89ED-598DE77BD240}" destId="{5D6C8DD8-7C44-42F0-842E-9C303B88A9E0}" srcOrd="0" destOrd="0" presId="urn:microsoft.com/office/officeart/2005/8/layout/hierarchy1"/>
    <dgm:cxn modelId="{5F07FBF4-63E0-4211-A51E-226342FF713C}" type="presOf" srcId="{21D877C5-C5C4-433B-A284-F787B211EC2A}" destId="{03E55687-4D25-4BBA-9EA8-56B561BD9FC4}" srcOrd="0" destOrd="0" presId="urn:microsoft.com/office/officeart/2005/8/layout/hierarchy1"/>
    <dgm:cxn modelId="{606AC5E9-E646-41AF-8651-3712BB468886}" type="presParOf" srcId="{73546026-A3E0-4A24-9D4C-7D281EC64DF3}" destId="{04476C09-22A0-40BF-986A-F322B707F028}" srcOrd="0" destOrd="0" presId="urn:microsoft.com/office/officeart/2005/8/layout/hierarchy1"/>
    <dgm:cxn modelId="{23B77B48-E2B2-4D21-81CB-E295B7287BB5}" type="presParOf" srcId="{04476C09-22A0-40BF-986A-F322B707F028}" destId="{972B8AD8-8A1F-4F89-B664-B9405FDF9A12}" srcOrd="0" destOrd="0" presId="urn:microsoft.com/office/officeart/2005/8/layout/hierarchy1"/>
    <dgm:cxn modelId="{9BFDD88B-E735-45FB-833C-66BB63B36C95}" type="presParOf" srcId="{972B8AD8-8A1F-4F89-B664-B9405FDF9A12}" destId="{D7FE8680-D9C4-4DCC-82CF-BE97E844C3B1}" srcOrd="0" destOrd="0" presId="urn:microsoft.com/office/officeart/2005/8/layout/hierarchy1"/>
    <dgm:cxn modelId="{BDB841D8-9E4D-4B4F-A50F-72BDD095248D}" type="presParOf" srcId="{972B8AD8-8A1F-4F89-B664-B9405FDF9A12}" destId="{DED1B505-DCFD-4907-83F4-4E4F22EDEB66}" srcOrd="1" destOrd="0" presId="urn:microsoft.com/office/officeart/2005/8/layout/hierarchy1"/>
    <dgm:cxn modelId="{E9340EC4-5ED4-4840-B15C-2A95BACE81F9}" type="presParOf" srcId="{04476C09-22A0-40BF-986A-F322B707F028}" destId="{9860FD35-76A3-4641-BE5E-73D6DAE83B91}" srcOrd="1" destOrd="0" presId="urn:microsoft.com/office/officeart/2005/8/layout/hierarchy1"/>
    <dgm:cxn modelId="{BB1A0100-7CFA-4BB4-9637-38CF04C19076}" type="presParOf" srcId="{9860FD35-76A3-4641-BE5E-73D6DAE83B91}" destId="{7E98F1FD-76C4-4876-ACFC-F64815FC35DB}" srcOrd="0" destOrd="0" presId="urn:microsoft.com/office/officeart/2005/8/layout/hierarchy1"/>
    <dgm:cxn modelId="{F4832D99-6B13-4352-9E66-6BC2D2E90B52}" type="presParOf" srcId="{9860FD35-76A3-4641-BE5E-73D6DAE83B91}" destId="{1511B018-C80D-44B7-9324-C617ECA4D145}" srcOrd="1" destOrd="0" presId="urn:microsoft.com/office/officeart/2005/8/layout/hierarchy1"/>
    <dgm:cxn modelId="{E7A8C3C6-55B3-4DD9-866F-E94A0A6EFC43}" type="presParOf" srcId="{1511B018-C80D-44B7-9324-C617ECA4D145}" destId="{A2AA24D9-FD77-45B8-BA6C-A1D1596F3F8E}" srcOrd="0" destOrd="0" presId="urn:microsoft.com/office/officeart/2005/8/layout/hierarchy1"/>
    <dgm:cxn modelId="{FC57CE54-6E5D-4049-A397-F3A4959D846B}" type="presParOf" srcId="{A2AA24D9-FD77-45B8-BA6C-A1D1596F3F8E}" destId="{1D22444A-3331-45AF-8700-546B1AFE55CC}" srcOrd="0" destOrd="0" presId="urn:microsoft.com/office/officeart/2005/8/layout/hierarchy1"/>
    <dgm:cxn modelId="{D720A75A-4E97-4A90-B8C6-618B6677FCC5}" type="presParOf" srcId="{A2AA24D9-FD77-45B8-BA6C-A1D1596F3F8E}" destId="{4AC2C5D1-E215-4872-87A4-8E40DA7A0303}" srcOrd="1" destOrd="0" presId="urn:microsoft.com/office/officeart/2005/8/layout/hierarchy1"/>
    <dgm:cxn modelId="{F7722E02-CE22-4B0F-A3D3-64466B21CB68}" type="presParOf" srcId="{1511B018-C80D-44B7-9324-C617ECA4D145}" destId="{9E876C27-87E8-407B-8805-1FB784DC4561}" srcOrd="1" destOrd="0" presId="urn:microsoft.com/office/officeart/2005/8/layout/hierarchy1"/>
    <dgm:cxn modelId="{0A7C9FAA-DC78-4959-A50D-E8C192136AF8}" type="presParOf" srcId="{9E876C27-87E8-407B-8805-1FB784DC4561}" destId="{A5C9624A-96AE-4E0F-8178-3B378631FE86}" srcOrd="0" destOrd="0" presId="urn:microsoft.com/office/officeart/2005/8/layout/hierarchy1"/>
    <dgm:cxn modelId="{19BF0CC0-5AE5-4A52-BCB0-C23CEB3ADBEF}" type="presParOf" srcId="{9E876C27-87E8-407B-8805-1FB784DC4561}" destId="{575454A3-44CF-48E4-B540-2E446F04276D}" srcOrd="1" destOrd="0" presId="urn:microsoft.com/office/officeart/2005/8/layout/hierarchy1"/>
    <dgm:cxn modelId="{5AD46BE5-AFBF-44E3-8A71-456B34FF0AAF}" type="presParOf" srcId="{575454A3-44CF-48E4-B540-2E446F04276D}" destId="{EAF8D8C8-FD91-4A6A-A054-F5D08B1DB165}" srcOrd="0" destOrd="0" presId="urn:microsoft.com/office/officeart/2005/8/layout/hierarchy1"/>
    <dgm:cxn modelId="{1E000490-D82D-4FA1-91DA-69916503395E}" type="presParOf" srcId="{EAF8D8C8-FD91-4A6A-A054-F5D08B1DB165}" destId="{0ECCDFC9-01C5-4464-8E1A-04EE2B5000E6}" srcOrd="0" destOrd="0" presId="urn:microsoft.com/office/officeart/2005/8/layout/hierarchy1"/>
    <dgm:cxn modelId="{73908498-E49A-419D-9D76-9A743BEE4D71}" type="presParOf" srcId="{EAF8D8C8-FD91-4A6A-A054-F5D08B1DB165}" destId="{8CB4A64B-0949-407E-BDC2-DC9DB8CF2859}" srcOrd="1" destOrd="0" presId="urn:microsoft.com/office/officeart/2005/8/layout/hierarchy1"/>
    <dgm:cxn modelId="{52E59986-6D61-4711-8E27-BBED721CB97A}" type="presParOf" srcId="{575454A3-44CF-48E4-B540-2E446F04276D}" destId="{C6EAB1D9-EA4C-434D-B6E1-3462E6C0F9DB}" srcOrd="1" destOrd="0" presId="urn:microsoft.com/office/officeart/2005/8/layout/hierarchy1"/>
    <dgm:cxn modelId="{1A0F7DD3-81C8-4BDF-8F6F-C2717A8E9CD8}" type="presParOf" srcId="{9E876C27-87E8-407B-8805-1FB784DC4561}" destId="{0CBDF401-B344-4E6A-A7CF-F6DDC447CC42}" srcOrd="2" destOrd="0" presId="urn:microsoft.com/office/officeart/2005/8/layout/hierarchy1"/>
    <dgm:cxn modelId="{CDFC1704-4716-4BF3-ABFE-EF538DA34FBD}" type="presParOf" srcId="{9E876C27-87E8-407B-8805-1FB784DC4561}" destId="{FF9AD037-2636-44D8-A58D-1D10A0E1A070}" srcOrd="3" destOrd="0" presId="urn:microsoft.com/office/officeart/2005/8/layout/hierarchy1"/>
    <dgm:cxn modelId="{A040D106-B74A-4D5E-A123-7A86BE837250}" type="presParOf" srcId="{FF9AD037-2636-44D8-A58D-1D10A0E1A070}" destId="{3D44A0B6-F284-456A-A47B-F30C94EAA101}" srcOrd="0" destOrd="0" presId="urn:microsoft.com/office/officeart/2005/8/layout/hierarchy1"/>
    <dgm:cxn modelId="{2A3DAD82-933C-4ACC-9365-0DE4965DF79B}" type="presParOf" srcId="{3D44A0B6-F284-456A-A47B-F30C94EAA101}" destId="{C85EEE2C-0FC0-4540-8A58-CBC9899CCB6B}" srcOrd="0" destOrd="0" presId="urn:microsoft.com/office/officeart/2005/8/layout/hierarchy1"/>
    <dgm:cxn modelId="{65779CF1-1C7A-420F-A8F9-11561A5023BA}" type="presParOf" srcId="{3D44A0B6-F284-456A-A47B-F30C94EAA101}" destId="{03E55687-4D25-4BBA-9EA8-56B561BD9FC4}" srcOrd="1" destOrd="0" presId="urn:microsoft.com/office/officeart/2005/8/layout/hierarchy1"/>
    <dgm:cxn modelId="{AF8A2E57-CC7E-438B-ABC4-92C77A027E7F}" type="presParOf" srcId="{FF9AD037-2636-44D8-A58D-1D10A0E1A070}" destId="{FA5A8986-376D-48C4-A6C6-71B2929027CF}" srcOrd="1" destOrd="0" presId="urn:microsoft.com/office/officeart/2005/8/layout/hierarchy1"/>
    <dgm:cxn modelId="{1CD54286-1CB3-437C-B441-86CD6BFC7ABB}" type="presParOf" srcId="{9860FD35-76A3-4641-BE5E-73D6DAE83B91}" destId="{61AE9F1D-0DB7-4B58-A84C-16A5B9E0AE4A}" srcOrd="2" destOrd="0" presId="urn:microsoft.com/office/officeart/2005/8/layout/hierarchy1"/>
    <dgm:cxn modelId="{B5E66C82-D848-47E2-9F3E-09060AB17630}" type="presParOf" srcId="{9860FD35-76A3-4641-BE5E-73D6DAE83B91}" destId="{EDA31711-CCEA-45E2-A1C7-69319675B5FF}" srcOrd="3" destOrd="0" presId="urn:microsoft.com/office/officeart/2005/8/layout/hierarchy1"/>
    <dgm:cxn modelId="{E0361F68-ED3B-43E0-BD5C-95CDFCD0A8A0}" type="presParOf" srcId="{EDA31711-CCEA-45E2-A1C7-69319675B5FF}" destId="{EA920923-71C6-451D-92D1-5108D8C0633F}" srcOrd="0" destOrd="0" presId="urn:microsoft.com/office/officeart/2005/8/layout/hierarchy1"/>
    <dgm:cxn modelId="{C42E4944-69C7-47EA-9332-D3FA1575A93A}" type="presParOf" srcId="{EA920923-71C6-451D-92D1-5108D8C0633F}" destId="{89D6D449-FA89-47D1-BB91-79EEEE7F86CF}" srcOrd="0" destOrd="0" presId="urn:microsoft.com/office/officeart/2005/8/layout/hierarchy1"/>
    <dgm:cxn modelId="{235EE840-FC70-459E-B7D8-F350CAD976CC}" type="presParOf" srcId="{EA920923-71C6-451D-92D1-5108D8C0633F}" destId="{5D6C8DD8-7C44-42F0-842E-9C303B88A9E0}" srcOrd="1" destOrd="0" presId="urn:microsoft.com/office/officeart/2005/8/layout/hierarchy1"/>
    <dgm:cxn modelId="{02490FF9-7D9A-471F-8ABC-C3FD353D7708}" type="presParOf" srcId="{EDA31711-CCEA-45E2-A1C7-69319675B5FF}" destId="{9A7A8C2E-D4A7-4152-9D89-A25785C2EA02}" srcOrd="1" destOrd="0" presId="urn:microsoft.com/office/officeart/2005/8/layout/hierarchy1"/>
    <dgm:cxn modelId="{C571B9B6-63B9-44B4-AC64-699B4B343E05}" type="presParOf" srcId="{9A7A8C2E-D4A7-4152-9D89-A25785C2EA02}" destId="{8C26F65A-96DC-4219-897F-21237A37407A}" srcOrd="0" destOrd="0" presId="urn:microsoft.com/office/officeart/2005/8/layout/hierarchy1"/>
    <dgm:cxn modelId="{F038A8BD-AA64-4221-BDDE-508183FEB8C9}" type="presParOf" srcId="{9A7A8C2E-D4A7-4152-9D89-A25785C2EA02}" destId="{CBF7ACCF-D37A-4013-9BD1-F200CFB0BAC2}" srcOrd="1" destOrd="0" presId="urn:microsoft.com/office/officeart/2005/8/layout/hierarchy1"/>
    <dgm:cxn modelId="{A6E2690A-4F1A-4B78-BA7E-B7A7141498AA}" type="presParOf" srcId="{CBF7ACCF-D37A-4013-9BD1-F200CFB0BAC2}" destId="{C70BD36B-74DF-4F10-8F2E-867AA0E366D9}" srcOrd="0" destOrd="0" presId="urn:microsoft.com/office/officeart/2005/8/layout/hierarchy1"/>
    <dgm:cxn modelId="{72F9C598-4807-4FD7-9F3D-0A2810BFA218}" type="presParOf" srcId="{C70BD36B-74DF-4F10-8F2E-867AA0E366D9}" destId="{C126241B-3257-4B71-B78B-7D4DA52B2E08}" srcOrd="0" destOrd="0" presId="urn:microsoft.com/office/officeart/2005/8/layout/hierarchy1"/>
    <dgm:cxn modelId="{CA8B771D-609E-4D59-BA53-146052522215}" type="presParOf" srcId="{C70BD36B-74DF-4F10-8F2E-867AA0E366D9}" destId="{A0596040-9E35-410E-BD1F-73D319B42D86}" srcOrd="1" destOrd="0" presId="urn:microsoft.com/office/officeart/2005/8/layout/hierarchy1"/>
    <dgm:cxn modelId="{685CD6EB-6507-4351-8862-691363062B69}" type="presParOf" srcId="{CBF7ACCF-D37A-4013-9BD1-F200CFB0BAC2}" destId="{8580E8CA-9E13-43C0-B914-153CD4A861F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34EBFF9-3745-BC40-AF53-C501550BBC4E}" type="doc">
      <dgm:prSet loTypeId="urn:microsoft.com/office/officeart/2005/8/layout/pyramid2" loCatId="" qsTypeId="urn:microsoft.com/office/officeart/2005/8/quickstyle/simple2" qsCatId="simple" csTypeId="urn:microsoft.com/office/officeart/2005/8/colors/accent1_3" csCatId="accent1" phldr="1"/>
      <dgm:spPr/>
    </dgm:pt>
    <dgm:pt modelId="{ADC7761E-3C17-9E46-BF15-E71D34BA17C0}">
      <dgm:prSet phldrT="[Text]" custT="1"/>
      <dgm:spPr/>
      <dgm:t>
        <a:bodyPr/>
        <a:lstStyle/>
        <a:p>
          <a:pPr rtl="1"/>
          <a:r>
            <a:rPr lang="ar-SA" sz="1100" dirty="0">
              <a:solidFill>
                <a:schemeClr val="tx2">
                  <a:lumMod val="60000"/>
                  <a:lumOff val="40000"/>
                </a:schemeClr>
              </a:solidFill>
              <a:cs typeface="mohammad bold art 1" pitchFamily="2" charset="-78"/>
            </a:rPr>
            <a:t>أعضاء مجلس الإدارة والجهاز الإداري</a:t>
          </a:r>
          <a:endParaRPr lang="en-US" sz="1100" dirty="0">
            <a:solidFill>
              <a:schemeClr val="tx2">
                <a:lumMod val="60000"/>
                <a:lumOff val="40000"/>
              </a:schemeClr>
            </a:solidFill>
            <a:cs typeface="mohammad bold art 1" pitchFamily="2" charset="-78"/>
          </a:endParaRPr>
        </a:p>
      </dgm:t>
    </dgm:pt>
    <dgm:pt modelId="{A9E45D17-134D-D348-B9D5-AE863EF119B9}" type="parTrans" cxnId="{4961E8AA-007B-D24C-9873-0D93A4B5EA84}">
      <dgm:prSet/>
      <dgm:spPr/>
      <dgm:t>
        <a:bodyPr/>
        <a:lstStyle/>
        <a:p>
          <a:pPr rtl="1"/>
          <a:endParaRPr lang="en-US" sz="2000">
            <a:solidFill>
              <a:schemeClr val="tx2">
                <a:lumMod val="60000"/>
                <a:lumOff val="40000"/>
              </a:schemeClr>
            </a:solidFill>
            <a:cs typeface="mohammad bold art 1" pitchFamily="2" charset="-78"/>
          </a:endParaRPr>
        </a:p>
      </dgm:t>
    </dgm:pt>
    <dgm:pt modelId="{D2704B1A-B3E3-534D-AD37-D0D00706F265}" type="sibTrans" cxnId="{4961E8AA-007B-D24C-9873-0D93A4B5EA84}">
      <dgm:prSet/>
      <dgm:spPr/>
      <dgm:t>
        <a:bodyPr/>
        <a:lstStyle/>
        <a:p>
          <a:pPr rtl="1"/>
          <a:endParaRPr lang="en-US" sz="2000">
            <a:solidFill>
              <a:schemeClr val="tx2">
                <a:lumMod val="60000"/>
                <a:lumOff val="40000"/>
              </a:schemeClr>
            </a:solidFill>
            <a:cs typeface="mohammad bold art 1" pitchFamily="2" charset="-78"/>
          </a:endParaRPr>
        </a:p>
      </dgm:t>
    </dgm:pt>
    <dgm:pt modelId="{5511B620-B78E-B949-8485-95E919F64A23}">
      <dgm:prSet phldrT="[Text]" custT="1"/>
      <dgm:spPr/>
      <dgm:t>
        <a:bodyPr/>
        <a:lstStyle/>
        <a:p>
          <a:pPr rtl="1"/>
          <a:r>
            <a:rPr lang="ar-SA" sz="1100" dirty="0">
              <a:solidFill>
                <a:schemeClr val="tx2">
                  <a:lumMod val="60000"/>
                  <a:lumOff val="40000"/>
                </a:schemeClr>
              </a:solidFill>
              <a:cs typeface="mohammad bold art 1" pitchFamily="2" charset="-78"/>
            </a:rPr>
            <a:t>المساهمون الذين أطلع ممثلوهم في مجلس إدارة الشركة المدرجة</a:t>
          </a:r>
          <a:endParaRPr lang="en-US" sz="1100" dirty="0">
            <a:solidFill>
              <a:schemeClr val="tx2">
                <a:lumMod val="60000"/>
                <a:lumOff val="40000"/>
              </a:schemeClr>
            </a:solidFill>
            <a:cs typeface="mohammad bold art 1" pitchFamily="2" charset="-78"/>
          </a:endParaRPr>
        </a:p>
      </dgm:t>
    </dgm:pt>
    <dgm:pt modelId="{517DF80B-7745-2349-8C43-03BE93F4D803}" type="parTrans" cxnId="{C2C6FB40-33D6-644E-9CE1-AEA0BBED319F}">
      <dgm:prSet/>
      <dgm:spPr/>
      <dgm:t>
        <a:bodyPr/>
        <a:lstStyle/>
        <a:p>
          <a:pPr rtl="1"/>
          <a:endParaRPr lang="en-US" sz="2000">
            <a:solidFill>
              <a:schemeClr val="tx2">
                <a:lumMod val="60000"/>
                <a:lumOff val="40000"/>
              </a:schemeClr>
            </a:solidFill>
            <a:cs typeface="mohammad bold art 1" pitchFamily="2" charset="-78"/>
          </a:endParaRPr>
        </a:p>
      </dgm:t>
    </dgm:pt>
    <dgm:pt modelId="{06D3D8EF-E468-9943-B94A-EAA6FDB38724}" type="sibTrans" cxnId="{C2C6FB40-33D6-644E-9CE1-AEA0BBED319F}">
      <dgm:prSet/>
      <dgm:spPr/>
      <dgm:t>
        <a:bodyPr/>
        <a:lstStyle/>
        <a:p>
          <a:pPr rtl="1"/>
          <a:endParaRPr lang="en-US" sz="2000">
            <a:solidFill>
              <a:schemeClr val="tx2">
                <a:lumMod val="60000"/>
                <a:lumOff val="40000"/>
              </a:schemeClr>
            </a:solidFill>
            <a:cs typeface="mohammad bold art 1" pitchFamily="2" charset="-78"/>
          </a:endParaRPr>
        </a:p>
      </dgm:t>
    </dgm:pt>
    <dgm:pt modelId="{4F915B88-88E3-FF46-B64D-5BA75F1B10C2}">
      <dgm:prSet phldrT="[Text]" custT="1"/>
      <dgm:spPr/>
      <dgm:t>
        <a:bodyPr/>
        <a:lstStyle/>
        <a:p>
          <a:pPr rtl="1"/>
          <a:r>
            <a:rPr lang="ar-SA" sz="1100">
              <a:solidFill>
                <a:schemeClr val="tx2">
                  <a:lumMod val="60000"/>
                  <a:lumOff val="40000"/>
                </a:schemeClr>
              </a:solidFill>
              <a:cs typeface="mohammad bold art 1" pitchFamily="2" charset="-78"/>
            </a:rPr>
            <a:t>موظفي الشخص المرخص</a:t>
          </a:r>
          <a:endParaRPr lang="en-US" sz="1100" dirty="0">
            <a:solidFill>
              <a:schemeClr val="tx2">
                <a:lumMod val="60000"/>
                <a:lumOff val="40000"/>
              </a:schemeClr>
            </a:solidFill>
            <a:cs typeface="mohammad bold art 1" pitchFamily="2" charset="-78"/>
          </a:endParaRPr>
        </a:p>
      </dgm:t>
    </dgm:pt>
    <dgm:pt modelId="{2CB4EE8B-A4CC-884D-A7F5-0121E1D92B8B}" type="parTrans" cxnId="{BF4BFD5A-8A68-C146-9806-261EF79627F2}">
      <dgm:prSet/>
      <dgm:spPr/>
      <dgm:t>
        <a:bodyPr/>
        <a:lstStyle/>
        <a:p>
          <a:pPr rtl="1"/>
          <a:endParaRPr lang="en-US" sz="2000">
            <a:solidFill>
              <a:schemeClr val="tx2">
                <a:lumMod val="60000"/>
                <a:lumOff val="40000"/>
              </a:schemeClr>
            </a:solidFill>
            <a:cs typeface="mohammad bold art 1" pitchFamily="2" charset="-78"/>
          </a:endParaRPr>
        </a:p>
      </dgm:t>
    </dgm:pt>
    <dgm:pt modelId="{135EC0F9-2B40-9043-A71A-FDE978BB1560}" type="sibTrans" cxnId="{BF4BFD5A-8A68-C146-9806-261EF79627F2}">
      <dgm:prSet/>
      <dgm:spPr/>
      <dgm:t>
        <a:bodyPr/>
        <a:lstStyle/>
        <a:p>
          <a:pPr rtl="1"/>
          <a:endParaRPr lang="en-US" sz="2000">
            <a:solidFill>
              <a:schemeClr val="tx2">
                <a:lumMod val="60000"/>
                <a:lumOff val="40000"/>
              </a:schemeClr>
            </a:solidFill>
            <a:cs typeface="mohammad bold art 1" pitchFamily="2" charset="-78"/>
          </a:endParaRPr>
        </a:p>
      </dgm:t>
    </dgm:pt>
    <dgm:pt modelId="{2E7FFD19-D1FF-F14D-9D03-4DB77DF666BF}">
      <dgm:prSet phldrT="[Text]" custT="1"/>
      <dgm:spPr/>
      <dgm:t>
        <a:bodyPr/>
        <a:lstStyle/>
        <a:p>
          <a:pPr rtl="1"/>
          <a:r>
            <a:rPr lang="ar-SA" sz="1100" dirty="0">
              <a:solidFill>
                <a:schemeClr val="tx2">
                  <a:lumMod val="60000"/>
                  <a:lumOff val="40000"/>
                </a:schemeClr>
              </a:solidFill>
              <a:cs typeface="mohammad bold art 1" pitchFamily="2" charset="-78"/>
            </a:rPr>
            <a:t>الذين يطلعون بشكلٍ غير مشروع</a:t>
          </a:r>
          <a:endParaRPr lang="en-US" sz="1100" dirty="0">
            <a:solidFill>
              <a:schemeClr val="tx2">
                <a:lumMod val="60000"/>
                <a:lumOff val="40000"/>
              </a:schemeClr>
            </a:solidFill>
            <a:cs typeface="mohammad bold art 1" pitchFamily="2" charset="-78"/>
          </a:endParaRPr>
        </a:p>
      </dgm:t>
    </dgm:pt>
    <dgm:pt modelId="{5F951520-5C65-4F4F-8F79-9E4403D79049}" type="parTrans" cxnId="{D818CCD8-3A11-DB46-B1DE-814E37924D86}">
      <dgm:prSet/>
      <dgm:spPr/>
      <dgm:t>
        <a:bodyPr/>
        <a:lstStyle/>
        <a:p>
          <a:pPr rtl="1"/>
          <a:endParaRPr lang="en-US" sz="2000">
            <a:solidFill>
              <a:schemeClr val="tx2">
                <a:lumMod val="60000"/>
                <a:lumOff val="40000"/>
              </a:schemeClr>
            </a:solidFill>
            <a:cs typeface="mohammad bold art 1" pitchFamily="2" charset="-78"/>
          </a:endParaRPr>
        </a:p>
      </dgm:t>
    </dgm:pt>
    <dgm:pt modelId="{F59C2123-D8EE-4C46-B1AC-8BEA1F49A8F4}" type="sibTrans" cxnId="{D818CCD8-3A11-DB46-B1DE-814E37924D86}">
      <dgm:prSet/>
      <dgm:spPr/>
      <dgm:t>
        <a:bodyPr/>
        <a:lstStyle/>
        <a:p>
          <a:pPr rtl="1"/>
          <a:endParaRPr lang="en-US" sz="2000">
            <a:solidFill>
              <a:schemeClr val="tx2">
                <a:lumMod val="60000"/>
                <a:lumOff val="40000"/>
              </a:schemeClr>
            </a:solidFill>
            <a:cs typeface="mohammad bold art 1" pitchFamily="2" charset="-78"/>
          </a:endParaRPr>
        </a:p>
      </dgm:t>
    </dgm:pt>
    <dgm:pt modelId="{57D65ED0-F82C-0A4A-BA5A-F3C0DCB7596E}">
      <dgm:prSet phldrT="[Text]" custT="1"/>
      <dgm:spPr/>
      <dgm:t>
        <a:bodyPr/>
        <a:lstStyle/>
        <a:p>
          <a:pPr rtl="1"/>
          <a:r>
            <a:rPr lang="ar-SA" sz="1100" dirty="0">
              <a:solidFill>
                <a:schemeClr val="tx2">
                  <a:lumMod val="60000"/>
                  <a:lumOff val="40000"/>
                </a:schemeClr>
              </a:solidFill>
              <a:cs typeface="mohammad bold art 1" pitchFamily="2" charset="-78"/>
            </a:rPr>
            <a:t>أي شخص آخر ينطبق عليه تعريف المطلع</a:t>
          </a:r>
          <a:endParaRPr lang="en-US" sz="1100" dirty="0">
            <a:solidFill>
              <a:schemeClr val="tx2">
                <a:lumMod val="60000"/>
                <a:lumOff val="40000"/>
              </a:schemeClr>
            </a:solidFill>
            <a:cs typeface="mohammad bold art 1" pitchFamily="2" charset="-78"/>
          </a:endParaRPr>
        </a:p>
      </dgm:t>
    </dgm:pt>
    <dgm:pt modelId="{287EE7A8-1271-3E4E-9FF8-68D5C80B3DDD}" type="parTrans" cxnId="{16AF6545-DFE7-984D-80DB-29E168ED948B}">
      <dgm:prSet/>
      <dgm:spPr/>
      <dgm:t>
        <a:bodyPr/>
        <a:lstStyle/>
        <a:p>
          <a:pPr rtl="1"/>
          <a:endParaRPr lang="en-US" sz="2000">
            <a:solidFill>
              <a:schemeClr val="tx2">
                <a:lumMod val="60000"/>
                <a:lumOff val="40000"/>
              </a:schemeClr>
            </a:solidFill>
            <a:cs typeface="mohammad bold art 1" pitchFamily="2" charset="-78"/>
          </a:endParaRPr>
        </a:p>
      </dgm:t>
    </dgm:pt>
    <dgm:pt modelId="{F8B591BB-9483-974A-B5D4-B81ED8073A2D}" type="sibTrans" cxnId="{16AF6545-DFE7-984D-80DB-29E168ED948B}">
      <dgm:prSet/>
      <dgm:spPr/>
      <dgm:t>
        <a:bodyPr/>
        <a:lstStyle/>
        <a:p>
          <a:pPr rtl="1"/>
          <a:endParaRPr lang="en-US" sz="2000">
            <a:solidFill>
              <a:schemeClr val="tx2">
                <a:lumMod val="60000"/>
                <a:lumOff val="40000"/>
              </a:schemeClr>
            </a:solidFill>
            <a:cs typeface="mohammad bold art 1" pitchFamily="2" charset="-78"/>
          </a:endParaRPr>
        </a:p>
      </dgm:t>
    </dgm:pt>
    <dgm:pt modelId="{F23C45AA-D6A1-CF46-A05F-70865A0216CB}">
      <dgm:prSet phldrT="[Text]" custT="1"/>
      <dgm:spPr/>
      <dgm:t>
        <a:bodyPr/>
        <a:lstStyle/>
        <a:p>
          <a:pPr rtl="1"/>
          <a:r>
            <a:rPr lang="ar-SA" sz="1100" dirty="0">
              <a:solidFill>
                <a:schemeClr val="tx2">
                  <a:lumMod val="60000"/>
                  <a:lumOff val="40000"/>
                </a:schemeClr>
              </a:solidFill>
              <a:cs typeface="mohammad bold art 1" pitchFamily="2" charset="-78"/>
            </a:rPr>
            <a:t>موظفي الجهات الأخرى</a:t>
          </a:r>
          <a:endParaRPr lang="en-US" sz="1100" dirty="0">
            <a:solidFill>
              <a:schemeClr val="tx2">
                <a:lumMod val="60000"/>
                <a:lumOff val="40000"/>
              </a:schemeClr>
            </a:solidFill>
            <a:cs typeface="mohammad bold art 1" pitchFamily="2" charset="-78"/>
          </a:endParaRPr>
        </a:p>
      </dgm:t>
    </dgm:pt>
    <dgm:pt modelId="{93AA5A36-651A-CD40-8646-082BFF856193}" type="parTrans" cxnId="{41631FBF-B6FA-4649-B4B7-73472AC32286}">
      <dgm:prSet/>
      <dgm:spPr/>
      <dgm:t>
        <a:bodyPr/>
        <a:lstStyle/>
        <a:p>
          <a:endParaRPr lang="en-US" sz="1600">
            <a:solidFill>
              <a:schemeClr val="tx2">
                <a:lumMod val="60000"/>
                <a:lumOff val="40000"/>
              </a:schemeClr>
            </a:solidFill>
            <a:cs typeface="mohammad bold art 1" pitchFamily="2" charset="-78"/>
          </a:endParaRPr>
        </a:p>
      </dgm:t>
    </dgm:pt>
    <dgm:pt modelId="{2B4C1895-E05D-744A-903F-CAEBE13D422E}" type="sibTrans" cxnId="{41631FBF-B6FA-4649-B4B7-73472AC32286}">
      <dgm:prSet/>
      <dgm:spPr/>
      <dgm:t>
        <a:bodyPr/>
        <a:lstStyle/>
        <a:p>
          <a:endParaRPr lang="en-US" sz="1600">
            <a:solidFill>
              <a:schemeClr val="tx2">
                <a:lumMod val="60000"/>
                <a:lumOff val="40000"/>
              </a:schemeClr>
            </a:solidFill>
            <a:cs typeface="mohammad bold art 1" pitchFamily="2" charset="-78"/>
          </a:endParaRPr>
        </a:p>
      </dgm:t>
    </dgm:pt>
    <dgm:pt modelId="{8DE79DC3-C6D7-BF4F-BB53-1FAD1C4CE953}" type="pres">
      <dgm:prSet presAssocID="{E34EBFF9-3745-BC40-AF53-C501550BBC4E}" presName="compositeShape" presStyleCnt="0">
        <dgm:presLayoutVars>
          <dgm:dir/>
          <dgm:resizeHandles/>
        </dgm:presLayoutVars>
      </dgm:prSet>
      <dgm:spPr/>
    </dgm:pt>
    <dgm:pt modelId="{ABD6782C-8B33-3841-ABC2-7DF1507AB42F}" type="pres">
      <dgm:prSet presAssocID="{E34EBFF9-3745-BC40-AF53-C501550BBC4E}" presName="pyramid" presStyleLbl="node1" presStyleIdx="0" presStyleCnt="1"/>
      <dgm:spPr/>
    </dgm:pt>
    <dgm:pt modelId="{0F758796-50D5-8049-912D-71AED3D1A321}" type="pres">
      <dgm:prSet presAssocID="{E34EBFF9-3745-BC40-AF53-C501550BBC4E}" presName="theList" presStyleCnt="0"/>
      <dgm:spPr/>
    </dgm:pt>
    <dgm:pt modelId="{9248A0B8-3658-2143-9780-97867519829C}" type="pres">
      <dgm:prSet presAssocID="{ADC7761E-3C17-9E46-BF15-E71D34BA17C0}" presName="aNode" presStyleLbl="fgAcc1" presStyleIdx="0" presStyleCnt="6">
        <dgm:presLayoutVars>
          <dgm:bulletEnabled val="1"/>
        </dgm:presLayoutVars>
      </dgm:prSet>
      <dgm:spPr/>
    </dgm:pt>
    <dgm:pt modelId="{2CF0AF22-2E84-6B47-83FD-B95904DC6098}" type="pres">
      <dgm:prSet presAssocID="{ADC7761E-3C17-9E46-BF15-E71D34BA17C0}" presName="aSpace" presStyleCnt="0"/>
      <dgm:spPr/>
    </dgm:pt>
    <dgm:pt modelId="{85904937-3037-E046-A193-58FEE2EB6670}" type="pres">
      <dgm:prSet presAssocID="{F23C45AA-D6A1-CF46-A05F-70865A0216CB}" presName="aNode" presStyleLbl="fgAcc1" presStyleIdx="1" presStyleCnt="6">
        <dgm:presLayoutVars>
          <dgm:bulletEnabled val="1"/>
        </dgm:presLayoutVars>
      </dgm:prSet>
      <dgm:spPr/>
    </dgm:pt>
    <dgm:pt modelId="{5C327A33-5F5E-B64F-B65F-3BBCEF531D05}" type="pres">
      <dgm:prSet presAssocID="{F23C45AA-D6A1-CF46-A05F-70865A0216CB}" presName="aSpace" presStyleCnt="0"/>
      <dgm:spPr/>
    </dgm:pt>
    <dgm:pt modelId="{6E78C822-6BDD-864A-9EC6-DA5301C7DDD8}" type="pres">
      <dgm:prSet presAssocID="{5511B620-B78E-B949-8485-95E919F64A23}" presName="aNode" presStyleLbl="fgAcc1" presStyleIdx="2" presStyleCnt="6">
        <dgm:presLayoutVars>
          <dgm:bulletEnabled val="1"/>
        </dgm:presLayoutVars>
      </dgm:prSet>
      <dgm:spPr/>
    </dgm:pt>
    <dgm:pt modelId="{77ED2AC5-EFFA-A14B-B094-8AD4C3E8A0A1}" type="pres">
      <dgm:prSet presAssocID="{5511B620-B78E-B949-8485-95E919F64A23}" presName="aSpace" presStyleCnt="0"/>
      <dgm:spPr/>
    </dgm:pt>
    <dgm:pt modelId="{9C050980-531A-EB4B-9943-E4B2D7A82C49}" type="pres">
      <dgm:prSet presAssocID="{4F915B88-88E3-FF46-B64D-5BA75F1B10C2}" presName="aNode" presStyleLbl="fgAcc1" presStyleIdx="3" presStyleCnt="6">
        <dgm:presLayoutVars>
          <dgm:bulletEnabled val="1"/>
        </dgm:presLayoutVars>
      </dgm:prSet>
      <dgm:spPr/>
    </dgm:pt>
    <dgm:pt modelId="{B51A5F90-8A01-F14C-8726-76B8307BF81C}" type="pres">
      <dgm:prSet presAssocID="{4F915B88-88E3-FF46-B64D-5BA75F1B10C2}" presName="aSpace" presStyleCnt="0"/>
      <dgm:spPr/>
    </dgm:pt>
    <dgm:pt modelId="{8254716D-8237-504C-BBBC-BE138DBFDB78}" type="pres">
      <dgm:prSet presAssocID="{2E7FFD19-D1FF-F14D-9D03-4DB77DF666BF}" presName="aNode" presStyleLbl="fgAcc1" presStyleIdx="4" presStyleCnt="6">
        <dgm:presLayoutVars>
          <dgm:bulletEnabled val="1"/>
        </dgm:presLayoutVars>
      </dgm:prSet>
      <dgm:spPr/>
    </dgm:pt>
    <dgm:pt modelId="{1D44F847-8301-1442-8D7E-219CE297771D}" type="pres">
      <dgm:prSet presAssocID="{2E7FFD19-D1FF-F14D-9D03-4DB77DF666BF}" presName="aSpace" presStyleCnt="0"/>
      <dgm:spPr/>
    </dgm:pt>
    <dgm:pt modelId="{F6310D4C-5D1B-D145-81E9-624FEF5065FD}" type="pres">
      <dgm:prSet presAssocID="{57D65ED0-F82C-0A4A-BA5A-F3C0DCB7596E}" presName="aNode" presStyleLbl="fgAcc1" presStyleIdx="5" presStyleCnt="6">
        <dgm:presLayoutVars>
          <dgm:bulletEnabled val="1"/>
        </dgm:presLayoutVars>
      </dgm:prSet>
      <dgm:spPr/>
    </dgm:pt>
    <dgm:pt modelId="{038B1106-4217-2347-9676-FC77B0EC6441}" type="pres">
      <dgm:prSet presAssocID="{57D65ED0-F82C-0A4A-BA5A-F3C0DCB7596E}" presName="aSpace" presStyleCnt="0"/>
      <dgm:spPr/>
    </dgm:pt>
  </dgm:ptLst>
  <dgm:cxnLst>
    <dgm:cxn modelId="{C2C6FB40-33D6-644E-9CE1-AEA0BBED319F}" srcId="{E34EBFF9-3745-BC40-AF53-C501550BBC4E}" destId="{5511B620-B78E-B949-8485-95E919F64A23}" srcOrd="2" destOrd="0" parTransId="{517DF80B-7745-2349-8C43-03BE93F4D803}" sibTransId="{06D3D8EF-E468-9943-B94A-EAA6FDB38724}"/>
    <dgm:cxn modelId="{3E918B5D-BEB0-6544-9E35-C328D5672105}" type="presOf" srcId="{F23C45AA-D6A1-CF46-A05F-70865A0216CB}" destId="{85904937-3037-E046-A193-58FEE2EB6670}" srcOrd="0" destOrd="0" presId="urn:microsoft.com/office/officeart/2005/8/layout/pyramid2"/>
    <dgm:cxn modelId="{4616395F-D8E5-9F49-9B79-19BD77784ED4}" type="presOf" srcId="{ADC7761E-3C17-9E46-BF15-E71D34BA17C0}" destId="{9248A0B8-3658-2143-9780-97867519829C}" srcOrd="0" destOrd="0" presId="urn:microsoft.com/office/officeart/2005/8/layout/pyramid2"/>
    <dgm:cxn modelId="{16AF6545-DFE7-984D-80DB-29E168ED948B}" srcId="{E34EBFF9-3745-BC40-AF53-C501550BBC4E}" destId="{57D65ED0-F82C-0A4A-BA5A-F3C0DCB7596E}" srcOrd="5" destOrd="0" parTransId="{287EE7A8-1271-3E4E-9FF8-68D5C80B3DDD}" sibTransId="{F8B591BB-9483-974A-B5D4-B81ED8073A2D}"/>
    <dgm:cxn modelId="{2960E654-0498-7648-8E0C-02429DEBA74B}" type="presOf" srcId="{4F915B88-88E3-FF46-B64D-5BA75F1B10C2}" destId="{9C050980-531A-EB4B-9943-E4B2D7A82C49}" srcOrd="0" destOrd="0" presId="urn:microsoft.com/office/officeart/2005/8/layout/pyramid2"/>
    <dgm:cxn modelId="{BF4BFD5A-8A68-C146-9806-261EF79627F2}" srcId="{E34EBFF9-3745-BC40-AF53-C501550BBC4E}" destId="{4F915B88-88E3-FF46-B64D-5BA75F1B10C2}" srcOrd="3" destOrd="0" parTransId="{2CB4EE8B-A4CC-884D-A7F5-0121E1D92B8B}" sibTransId="{135EC0F9-2B40-9043-A71A-FDE978BB1560}"/>
    <dgm:cxn modelId="{E884F196-7B27-7E4E-8FDD-DE5AF0B10472}" type="presOf" srcId="{5511B620-B78E-B949-8485-95E919F64A23}" destId="{6E78C822-6BDD-864A-9EC6-DA5301C7DDD8}" srcOrd="0" destOrd="0" presId="urn:microsoft.com/office/officeart/2005/8/layout/pyramid2"/>
    <dgm:cxn modelId="{8D603DA1-796A-FD48-AE3F-0B13C12D1D94}" type="presOf" srcId="{57D65ED0-F82C-0A4A-BA5A-F3C0DCB7596E}" destId="{F6310D4C-5D1B-D145-81E9-624FEF5065FD}" srcOrd="0" destOrd="0" presId="urn:microsoft.com/office/officeart/2005/8/layout/pyramid2"/>
    <dgm:cxn modelId="{4961E8AA-007B-D24C-9873-0D93A4B5EA84}" srcId="{E34EBFF9-3745-BC40-AF53-C501550BBC4E}" destId="{ADC7761E-3C17-9E46-BF15-E71D34BA17C0}" srcOrd="0" destOrd="0" parTransId="{A9E45D17-134D-D348-B9D5-AE863EF119B9}" sibTransId="{D2704B1A-B3E3-534D-AD37-D0D00706F265}"/>
    <dgm:cxn modelId="{6704E9B5-6962-7C4C-8305-08C631250BDE}" type="presOf" srcId="{E34EBFF9-3745-BC40-AF53-C501550BBC4E}" destId="{8DE79DC3-C6D7-BF4F-BB53-1FAD1C4CE953}" srcOrd="0" destOrd="0" presId="urn:microsoft.com/office/officeart/2005/8/layout/pyramid2"/>
    <dgm:cxn modelId="{41631FBF-B6FA-4649-B4B7-73472AC32286}" srcId="{E34EBFF9-3745-BC40-AF53-C501550BBC4E}" destId="{F23C45AA-D6A1-CF46-A05F-70865A0216CB}" srcOrd="1" destOrd="0" parTransId="{93AA5A36-651A-CD40-8646-082BFF856193}" sibTransId="{2B4C1895-E05D-744A-903F-CAEBE13D422E}"/>
    <dgm:cxn modelId="{1CD205CF-5151-AB4D-9A04-075E3FBCFCC5}" type="presOf" srcId="{2E7FFD19-D1FF-F14D-9D03-4DB77DF666BF}" destId="{8254716D-8237-504C-BBBC-BE138DBFDB78}" srcOrd="0" destOrd="0" presId="urn:microsoft.com/office/officeart/2005/8/layout/pyramid2"/>
    <dgm:cxn modelId="{D818CCD8-3A11-DB46-B1DE-814E37924D86}" srcId="{E34EBFF9-3745-BC40-AF53-C501550BBC4E}" destId="{2E7FFD19-D1FF-F14D-9D03-4DB77DF666BF}" srcOrd="4" destOrd="0" parTransId="{5F951520-5C65-4F4F-8F79-9E4403D79049}" sibTransId="{F59C2123-D8EE-4C46-B1AC-8BEA1F49A8F4}"/>
    <dgm:cxn modelId="{1B603580-606E-D843-9DE2-CB47B3E43685}" type="presParOf" srcId="{8DE79DC3-C6D7-BF4F-BB53-1FAD1C4CE953}" destId="{ABD6782C-8B33-3841-ABC2-7DF1507AB42F}" srcOrd="0" destOrd="0" presId="urn:microsoft.com/office/officeart/2005/8/layout/pyramid2"/>
    <dgm:cxn modelId="{654CBA6F-55BB-4547-8742-6D1C6E7B0820}" type="presParOf" srcId="{8DE79DC3-C6D7-BF4F-BB53-1FAD1C4CE953}" destId="{0F758796-50D5-8049-912D-71AED3D1A321}" srcOrd="1" destOrd="0" presId="urn:microsoft.com/office/officeart/2005/8/layout/pyramid2"/>
    <dgm:cxn modelId="{4DB26CB4-EBF7-D84D-B07E-00E98DD81F31}" type="presParOf" srcId="{0F758796-50D5-8049-912D-71AED3D1A321}" destId="{9248A0B8-3658-2143-9780-97867519829C}" srcOrd="0" destOrd="0" presId="urn:microsoft.com/office/officeart/2005/8/layout/pyramid2"/>
    <dgm:cxn modelId="{BA5A541E-2EA1-B344-AD2F-8401C4BCA9FF}" type="presParOf" srcId="{0F758796-50D5-8049-912D-71AED3D1A321}" destId="{2CF0AF22-2E84-6B47-83FD-B95904DC6098}" srcOrd="1" destOrd="0" presId="urn:microsoft.com/office/officeart/2005/8/layout/pyramid2"/>
    <dgm:cxn modelId="{8B5D7052-6EB2-C649-83DA-F356FAFC0906}" type="presParOf" srcId="{0F758796-50D5-8049-912D-71AED3D1A321}" destId="{85904937-3037-E046-A193-58FEE2EB6670}" srcOrd="2" destOrd="0" presId="urn:microsoft.com/office/officeart/2005/8/layout/pyramid2"/>
    <dgm:cxn modelId="{E83FBD79-D3BF-AB4B-A357-424DCF2551A6}" type="presParOf" srcId="{0F758796-50D5-8049-912D-71AED3D1A321}" destId="{5C327A33-5F5E-B64F-B65F-3BBCEF531D05}" srcOrd="3" destOrd="0" presId="urn:microsoft.com/office/officeart/2005/8/layout/pyramid2"/>
    <dgm:cxn modelId="{95F27C57-66AF-2942-8025-1E4C4DE30361}" type="presParOf" srcId="{0F758796-50D5-8049-912D-71AED3D1A321}" destId="{6E78C822-6BDD-864A-9EC6-DA5301C7DDD8}" srcOrd="4" destOrd="0" presId="urn:microsoft.com/office/officeart/2005/8/layout/pyramid2"/>
    <dgm:cxn modelId="{157912A4-E096-B648-81E1-3DE5850AA1AD}" type="presParOf" srcId="{0F758796-50D5-8049-912D-71AED3D1A321}" destId="{77ED2AC5-EFFA-A14B-B094-8AD4C3E8A0A1}" srcOrd="5" destOrd="0" presId="urn:microsoft.com/office/officeart/2005/8/layout/pyramid2"/>
    <dgm:cxn modelId="{0F2A4D23-8A1F-8A45-9EAE-77A5622515C5}" type="presParOf" srcId="{0F758796-50D5-8049-912D-71AED3D1A321}" destId="{9C050980-531A-EB4B-9943-E4B2D7A82C49}" srcOrd="6" destOrd="0" presId="urn:microsoft.com/office/officeart/2005/8/layout/pyramid2"/>
    <dgm:cxn modelId="{56166915-5D66-0A46-95ED-F7051A958D21}" type="presParOf" srcId="{0F758796-50D5-8049-912D-71AED3D1A321}" destId="{B51A5F90-8A01-F14C-8726-76B8307BF81C}" srcOrd="7" destOrd="0" presId="urn:microsoft.com/office/officeart/2005/8/layout/pyramid2"/>
    <dgm:cxn modelId="{AC987303-5064-AF4B-A137-271AA72C532F}" type="presParOf" srcId="{0F758796-50D5-8049-912D-71AED3D1A321}" destId="{8254716D-8237-504C-BBBC-BE138DBFDB78}" srcOrd="8" destOrd="0" presId="urn:microsoft.com/office/officeart/2005/8/layout/pyramid2"/>
    <dgm:cxn modelId="{4B92A662-354E-AD42-96A0-ACAB8A899B23}" type="presParOf" srcId="{0F758796-50D5-8049-912D-71AED3D1A321}" destId="{1D44F847-8301-1442-8D7E-219CE297771D}" srcOrd="9" destOrd="0" presId="urn:microsoft.com/office/officeart/2005/8/layout/pyramid2"/>
    <dgm:cxn modelId="{421FFA2A-E1B3-CB45-AD9E-8EF4791AA907}" type="presParOf" srcId="{0F758796-50D5-8049-912D-71AED3D1A321}" destId="{F6310D4C-5D1B-D145-81E9-624FEF5065FD}" srcOrd="10" destOrd="0" presId="urn:microsoft.com/office/officeart/2005/8/layout/pyramid2"/>
    <dgm:cxn modelId="{C9648D5C-D7A1-244F-88D6-7045123F113A}" type="presParOf" srcId="{0F758796-50D5-8049-912D-71AED3D1A321}" destId="{038B1106-4217-2347-9676-FC77B0EC6441}" srcOrd="11"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5BF678-55B3-4CEB-9C82-C35DF5ACEFA0}" type="doc">
      <dgm:prSet loTypeId="urn:microsoft.com/office/officeart/2005/8/layout/vProcess5" loCatId="process" qsTypeId="urn:microsoft.com/office/officeart/2005/8/quickstyle/simple1" qsCatId="simple" csTypeId="urn:microsoft.com/office/officeart/2005/8/colors/accent0_2" csCatId="mainScheme" phldr="1"/>
      <dgm:spPr/>
      <dgm:t>
        <a:bodyPr/>
        <a:lstStyle/>
        <a:p>
          <a:endParaRPr lang="en-US"/>
        </a:p>
      </dgm:t>
    </dgm:pt>
    <dgm:pt modelId="{32023395-F4FD-4F79-9EBD-5705B985FBC3}">
      <dgm:prSet phldrT="[Text]"/>
      <dgm:spPr/>
      <dgm:t>
        <a:bodyPr/>
        <a:lstStyle/>
        <a:p>
          <a:pPr rtl="1"/>
          <a:r>
            <a:rPr lang="ar-KW" b="0" dirty="0">
              <a:solidFill>
                <a:schemeClr val="accent1">
                  <a:lumMod val="75000"/>
                </a:schemeClr>
              </a:solidFill>
              <a:cs typeface="mohammad bold art 1" pitchFamily="2" charset="-78"/>
            </a:rPr>
            <a:t>قيام فريق الرقابة على التداول برصد الممارسات الخاطئة واعداد تقرير فني بشأنها.</a:t>
          </a:r>
          <a:endParaRPr lang="en-US" b="0" dirty="0">
            <a:solidFill>
              <a:schemeClr val="accent1">
                <a:lumMod val="75000"/>
              </a:schemeClr>
            </a:solidFill>
          </a:endParaRPr>
        </a:p>
      </dgm:t>
    </dgm:pt>
    <dgm:pt modelId="{465911E1-F412-4AD5-9240-FCBA5E52A82F}" type="parTrans" cxnId="{6BEC796F-3FB9-406E-95E0-76E6D71717AA}">
      <dgm:prSet/>
      <dgm:spPr/>
      <dgm:t>
        <a:bodyPr/>
        <a:lstStyle/>
        <a:p>
          <a:endParaRPr lang="en-US" b="0">
            <a:solidFill>
              <a:schemeClr val="accent1">
                <a:lumMod val="75000"/>
              </a:schemeClr>
            </a:solidFill>
          </a:endParaRPr>
        </a:p>
      </dgm:t>
    </dgm:pt>
    <dgm:pt modelId="{8565293A-3154-414D-96C0-2939F27EE420}" type="sibTrans" cxnId="{6BEC796F-3FB9-406E-95E0-76E6D71717AA}">
      <dgm:prSet/>
      <dgm:spPr>
        <a:ln>
          <a:solidFill>
            <a:srgbClr val="996600">
              <a:alpha val="90000"/>
            </a:srgbClr>
          </a:solidFill>
        </a:ln>
      </dgm:spPr>
      <dgm:t>
        <a:bodyPr/>
        <a:lstStyle/>
        <a:p>
          <a:endParaRPr lang="en-US" b="0">
            <a:solidFill>
              <a:schemeClr val="accent1">
                <a:lumMod val="75000"/>
              </a:schemeClr>
            </a:solidFill>
          </a:endParaRPr>
        </a:p>
      </dgm:t>
    </dgm:pt>
    <dgm:pt modelId="{3827C24F-D8A6-4A81-834C-7A92253DE563}">
      <dgm:prSet phldrT="[Text]"/>
      <dgm:spPr/>
      <dgm:t>
        <a:bodyPr/>
        <a:lstStyle/>
        <a:p>
          <a:pPr rtl="1"/>
          <a:r>
            <a:rPr lang="ar-KW" b="0" dirty="0">
              <a:solidFill>
                <a:schemeClr val="accent1">
                  <a:lumMod val="75000"/>
                </a:schemeClr>
              </a:solidFill>
              <a:cs typeface="mohammad bold art 1" pitchFamily="2" charset="-78"/>
            </a:rPr>
            <a:t>الإحالة للتحقيق والقيام بإجراءات التحقيق مع الأطراف المسببة للتداولات المخالفة وإعداد تقرير نهائي بشأنها.</a:t>
          </a:r>
          <a:endParaRPr lang="en-US" b="0" dirty="0">
            <a:solidFill>
              <a:schemeClr val="accent1">
                <a:lumMod val="75000"/>
              </a:schemeClr>
            </a:solidFill>
          </a:endParaRPr>
        </a:p>
      </dgm:t>
    </dgm:pt>
    <dgm:pt modelId="{C85C955B-EC89-4FCF-9715-3B465B425B7B}" type="parTrans" cxnId="{C788E592-CBA7-45BF-B27F-243B69A3E7C4}">
      <dgm:prSet/>
      <dgm:spPr/>
      <dgm:t>
        <a:bodyPr/>
        <a:lstStyle/>
        <a:p>
          <a:endParaRPr lang="en-US" b="0">
            <a:solidFill>
              <a:schemeClr val="accent1">
                <a:lumMod val="75000"/>
              </a:schemeClr>
            </a:solidFill>
          </a:endParaRPr>
        </a:p>
      </dgm:t>
    </dgm:pt>
    <dgm:pt modelId="{ECE64850-0B4C-41E0-B9DF-9A648963B119}" type="sibTrans" cxnId="{C788E592-CBA7-45BF-B27F-243B69A3E7C4}">
      <dgm:prSet/>
      <dgm:spPr>
        <a:ln>
          <a:solidFill>
            <a:srgbClr val="996600">
              <a:alpha val="90000"/>
            </a:srgbClr>
          </a:solidFill>
        </a:ln>
      </dgm:spPr>
      <dgm:t>
        <a:bodyPr/>
        <a:lstStyle/>
        <a:p>
          <a:endParaRPr lang="en-US" b="0">
            <a:solidFill>
              <a:schemeClr val="accent1">
                <a:lumMod val="75000"/>
              </a:schemeClr>
            </a:solidFill>
          </a:endParaRPr>
        </a:p>
      </dgm:t>
    </dgm:pt>
    <dgm:pt modelId="{D83A21E8-4EDB-4817-9E0B-DC225F9C2045}">
      <dgm:prSet phldrT="[Text]"/>
      <dgm:spPr/>
      <dgm:t>
        <a:bodyPr/>
        <a:lstStyle/>
        <a:p>
          <a:pPr algn="ctr" rtl="1"/>
          <a:r>
            <a:rPr lang="ar-KW" b="0" dirty="0">
              <a:solidFill>
                <a:schemeClr val="accent1">
                  <a:lumMod val="75000"/>
                </a:schemeClr>
              </a:solidFill>
              <a:cs typeface="mohammad bold art 1" pitchFamily="2" charset="-78"/>
            </a:rPr>
            <a:t>في حال تحقق ثبوت أركان المخالفة يتم تقديم بلاغ للنائب العام.</a:t>
          </a:r>
          <a:endParaRPr lang="en-US" b="0" dirty="0">
            <a:solidFill>
              <a:schemeClr val="accent1">
                <a:lumMod val="75000"/>
              </a:schemeClr>
            </a:solidFill>
          </a:endParaRPr>
        </a:p>
      </dgm:t>
    </dgm:pt>
    <dgm:pt modelId="{57F1E984-B52A-404A-83A4-D0E5E4CF4A09}" type="parTrans" cxnId="{DE358214-A41D-49AF-B293-94D712A81AD9}">
      <dgm:prSet/>
      <dgm:spPr/>
      <dgm:t>
        <a:bodyPr/>
        <a:lstStyle/>
        <a:p>
          <a:endParaRPr lang="en-US" b="0">
            <a:solidFill>
              <a:schemeClr val="accent1">
                <a:lumMod val="75000"/>
              </a:schemeClr>
            </a:solidFill>
          </a:endParaRPr>
        </a:p>
      </dgm:t>
    </dgm:pt>
    <dgm:pt modelId="{4B905274-D2DE-41E7-8906-E3D18E5C729C}" type="sibTrans" cxnId="{DE358214-A41D-49AF-B293-94D712A81AD9}">
      <dgm:prSet/>
      <dgm:spPr/>
      <dgm:t>
        <a:bodyPr/>
        <a:lstStyle/>
        <a:p>
          <a:endParaRPr lang="en-US" b="0">
            <a:solidFill>
              <a:schemeClr val="accent1">
                <a:lumMod val="75000"/>
              </a:schemeClr>
            </a:solidFill>
          </a:endParaRPr>
        </a:p>
      </dgm:t>
    </dgm:pt>
    <dgm:pt modelId="{1EC29268-8DDA-44B0-BFF4-60896CF1F42B}" type="pres">
      <dgm:prSet presAssocID="{FF5BF678-55B3-4CEB-9C82-C35DF5ACEFA0}" presName="outerComposite" presStyleCnt="0">
        <dgm:presLayoutVars>
          <dgm:chMax val="5"/>
          <dgm:dir/>
          <dgm:resizeHandles val="exact"/>
        </dgm:presLayoutVars>
      </dgm:prSet>
      <dgm:spPr/>
    </dgm:pt>
    <dgm:pt modelId="{61E1C7DA-6498-49AC-9593-582231579F0B}" type="pres">
      <dgm:prSet presAssocID="{FF5BF678-55B3-4CEB-9C82-C35DF5ACEFA0}" presName="dummyMaxCanvas" presStyleCnt="0">
        <dgm:presLayoutVars/>
      </dgm:prSet>
      <dgm:spPr/>
    </dgm:pt>
    <dgm:pt modelId="{354AA216-8765-2B44-80EE-81B6428425B7}" type="pres">
      <dgm:prSet presAssocID="{FF5BF678-55B3-4CEB-9C82-C35DF5ACEFA0}" presName="ThreeNodes_1" presStyleLbl="node1" presStyleIdx="0" presStyleCnt="3">
        <dgm:presLayoutVars>
          <dgm:bulletEnabled val="1"/>
        </dgm:presLayoutVars>
      </dgm:prSet>
      <dgm:spPr/>
    </dgm:pt>
    <dgm:pt modelId="{322E14B2-D9DE-834C-A2F1-26F4C2343979}" type="pres">
      <dgm:prSet presAssocID="{FF5BF678-55B3-4CEB-9C82-C35DF5ACEFA0}" presName="ThreeNodes_2" presStyleLbl="node1" presStyleIdx="1" presStyleCnt="3">
        <dgm:presLayoutVars>
          <dgm:bulletEnabled val="1"/>
        </dgm:presLayoutVars>
      </dgm:prSet>
      <dgm:spPr/>
    </dgm:pt>
    <dgm:pt modelId="{30F2BD15-0364-F746-A6DD-933224E57B3E}" type="pres">
      <dgm:prSet presAssocID="{FF5BF678-55B3-4CEB-9C82-C35DF5ACEFA0}" presName="ThreeNodes_3" presStyleLbl="node1" presStyleIdx="2" presStyleCnt="3">
        <dgm:presLayoutVars>
          <dgm:bulletEnabled val="1"/>
        </dgm:presLayoutVars>
      </dgm:prSet>
      <dgm:spPr/>
    </dgm:pt>
    <dgm:pt modelId="{B01692C0-30C7-DC47-B216-DEFDA050772F}" type="pres">
      <dgm:prSet presAssocID="{FF5BF678-55B3-4CEB-9C82-C35DF5ACEFA0}" presName="ThreeConn_1-2" presStyleLbl="fgAccFollowNode1" presStyleIdx="0" presStyleCnt="2">
        <dgm:presLayoutVars>
          <dgm:bulletEnabled val="1"/>
        </dgm:presLayoutVars>
      </dgm:prSet>
      <dgm:spPr/>
    </dgm:pt>
    <dgm:pt modelId="{A302CBA0-58DD-FD46-883B-1DF3BE047E3E}" type="pres">
      <dgm:prSet presAssocID="{FF5BF678-55B3-4CEB-9C82-C35DF5ACEFA0}" presName="ThreeConn_2-3" presStyleLbl="fgAccFollowNode1" presStyleIdx="1" presStyleCnt="2">
        <dgm:presLayoutVars>
          <dgm:bulletEnabled val="1"/>
        </dgm:presLayoutVars>
      </dgm:prSet>
      <dgm:spPr/>
    </dgm:pt>
    <dgm:pt modelId="{0932981A-7CDE-384F-99F5-7001EEB3B695}" type="pres">
      <dgm:prSet presAssocID="{FF5BF678-55B3-4CEB-9C82-C35DF5ACEFA0}" presName="ThreeNodes_1_text" presStyleLbl="node1" presStyleIdx="2" presStyleCnt="3">
        <dgm:presLayoutVars>
          <dgm:bulletEnabled val="1"/>
        </dgm:presLayoutVars>
      </dgm:prSet>
      <dgm:spPr/>
    </dgm:pt>
    <dgm:pt modelId="{06276EFC-C2BB-1147-9BA0-DE760C0AFD36}" type="pres">
      <dgm:prSet presAssocID="{FF5BF678-55B3-4CEB-9C82-C35DF5ACEFA0}" presName="ThreeNodes_2_text" presStyleLbl="node1" presStyleIdx="2" presStyleCnt="3">
        <dgm:presLayoutVars>
          <dgm:bulletEnabled val="1"/>
        </dgm:presLayoutVars>
      </dgm:prSet>
      <dgm:spPr/>
    </dgm:pt>
    <dgm:pt modelId="{3100A326-A9AA-C949-829B-CD10419FAF83}" type="pres">
      <dgm:prSet presAssocID="{FF5BF678-55B3-4CEB-9C82-C35DF5ACEFA0}" presName="ThreeNodes_3_text" presStyleLbl="node1" presStyleIdx="2" presStyleCnt="3">
        <dgm:presLayoutVars>
          <dgm:bulletEnabled val="1"/>
        </dgm:presLayoutVars>
      </dgm:prSet>
      <dgm:spPr/>
    </dgm:pt>
  </dgm:ptLst>
  <dgm:cxnLst>
    <dgm:cxn modelId="{DE358214-A41D-49AF-B293-94D712A81AD9}" srcId="{FF5BF678-55B3-4CEB-9C82-C35DF5ACEFA0}" destId="{D83A21E8-4EDB-4817-9E0B-DC225F9C2045}" srcOrd="2" destOrd="0" parTransId="{57F1E984-B52A-404A-83A4-D0E5E4CF4A09}" sibTransId="{4B905274-D2DE-41E7-8906-E3D18E5C729C}"/>
    <dgm:cxn modelId="{E92AEC1D-52BB-467B-9113-CABD1E39495F}" type="presOf" srcId="{FF5BF678-55B3-4CEB-9C82-C35DF5ACEFA0}" destId="{1EC29268-8DDA-44B0-BFF4-60896CF1F42B}" srcOrd="0" destOrd="0" presId="urn:microsoft.com/office/officeart/2005/8/layout/vProcess5"/>
    <dgm:cxn modelId="{8655326F-DF28-CB4C-A645-2CA631149F14}" type="presOf" srcId="{ECE64850-0B4C-41E0-B9DF-9A648963B119}" destId="{A302CBA0-58DD-FD46-883B-1DF3BE047E3E}" srcOrd="0" destOrd="0" presId="urn:microsoft.com/office/officeart/2005/8/layout/vProcess5"/>
    <dgm:cxn modelId="{6BEC796F-3FB9-406E-95E0-76E6D71717AA}" srcId="{FF5BF678-55B3-4CEB-9C82-C35DF5ACEFA0}" destId="{32023395-F4FD-4F79-9EBD-5705B985FBC3}" srcOrd="0" destOrd="0" parTransId="{465911E1-F412-4AD5-9240-FCBA5E52A82F}" sibTransId="{8565293A-3154-414D-96C0-2939F27EE420}"/>
    <dgm:cxn modelId="{FC4DCA7F-BD98-9C42-99CF-25929B328174}" type="presOf" srcId="{8565293A-3154-414D-96C0-2939F27EE420}" destId="{B01692C0-30C7-DC47-B216-DEFDA050772F}" srcOrd="0" destOrd="0" presId="urn:microsoft.com/office/officeart/2005/8/layout/vProcess5"/>
    <dgm:cxn modelId="{C788E592-CBA7-45BF-B27F-243B69A3E7C4}" srcId="{FF5BF678-55B3-4CEB-9C82-C35DF5ACEFA0}" destId="{3827C24F-D8A6-4A81-834C-7A92253DE563}" srcOrd="1" destOrd="0" parTransId="{C85C955B-EC89-4FCF-9715-3B465B425B7B}" sibTransId="{ECE64850-0B4C-41E0-B9DF-9A648963B119}"/>
    <dgm:cxn modelId="{EDEE9595-66A1-4743-B3D5-DEC9DB213F1E}" type="presOf" srcId="{D83A21E8-4EDB-4817-9E0B-DC225F9C2045}" destId="{30F2BD15-0364-F746-A6DD-933224E57B3E}" srcOrd="0" destOrd="0" presId="urn:microsoft.com/office/officeart/2005/8/layout/vProcess5"/>
    <dgm:cxn modelId="{163987DD-CBC4-304C-A8AF-90D6B933F51C}" type="presOf" srcId="{3827C24F-D8A6-4A81-834C-7A92253DE563}" destId="{06276EFC-C2BB-1147-9BA0-DE760C0AFD36}" srcOrd="1" destOrd="0" presId="urn:microsoft.com/office/officeart/2005/8/layout/vProcess5"/>
    <dgm:cxn modelId="{04378ADD-CA27-A649-B6C9-AD23273347B7}" type="presOf" srcId="{32023395-F4FD-4F79-9EBD-5705B985FBC3}" destId="{354AA216-8765-2B44-80EE-81B6428425B7}" srcOrd="0" destOrd="0" presId="urn:microsoft.com/office/officeart/2005/8/layout/vProcess5"/>
    <dgm:cxn modelId="{FA8C84E0-89AE-DB47-AEA8-59A95F8D59BE}" type="presOf" srcId="{3827C24F-D8A6-4A81-834C-7A92253DE563}" destId="{322E14B2-D9DE-834C-A2F1-26F4C2343979}" srcOrd="0" destOrd="0" presId="urn:microsoft.com/office/officeart/2005/8/layout/vProcess5"/>
    <dgm:cxn modelId="{CF246BE9-C95A-4E49-9B77-896445B8646C}" type="presOf" srcId="{D83A21E8-4EDB-4817-9E0B-DC225F9C2045}" destId="{3100A326-A9AA-C949-829B-CD10419FAF83}" srcOrd="1" destOrd="0" presId="urn:microsoft.com/office/officeart/2005/8/layout/vProcess5"/>
    <dgm:cxn modelId="{B5B2F9EA-D9B3-C547-AC9D-725D82F42E2C}" type="presOf" srcId="{32023395-F4FD-4F79-9EBD-5705B985FBC3}" destId="{0932981A-7CDE-384F-99F5-7001EEB3B695}" srcOrd="1" destOrd="0" presId="urn:microsoft.com/office/officeart/2005/8/layout/vProcess5"/>
    <dgm:cxn modelId="{B1BCB3A3-5BEE-477A-935C-BF47D0E71529}" type="presParOf" srcId="{1EC29268-8DDA-44B0-BFF4-60896CF1F42B}" destId="{61E1C7DA-6498-49AC-9593-582231579F0B}" srcOrd="0" destOrd="0" presId="urn:microsoft.com/office/officeart/2005/8/layout/vProcess5"/>
    <dgm:cxn modelId="{CBF54B02-2DBB-5343-B543-9D5C2443A30E}" type="presParOf" srcId="{1EC29268-8DDA-44B0-BFF4-60896CF1F42B}" destId="{354AA216-8765-2B44-80EE-81B6428425B7}" srcOrd="1" destOrd="0" presId="urn:microsoft.com/office/officeart/2005/8/layout/vProcess5"/>
    <dgm:cxn modelId="{EE7F97FE-890A-9B49-95EF-4A92182A3213}" type="presParOf" srcId="{1EC29268-8DDA-44B0-BFF4-60896CF1F42B}" destId="{322E14B2-D9DE-834C-A2F1-26F4C2343979}" srcOrd="2" destOrd="0" presId="urn:microsoft.com/office/officeart/2005/8/layout/vProcess5"/>
    <dgm:cxn modelId="{735C2622-3E15-694A-821E-D61AD990D4BE}" type="presParOf" srcId="{1EC29268-8DDA-44B0-BFF4-60896CF1F42B}" destId="{30F2BD15-0364-F746-A6DD-933224E57B3E}" srcOrd="3" destOrd="0" presId="urn:microsoft.com/office/officeart/2005/8/layout/vProcess5"/>
    <dgm:cxn modelId="{5C9E4582-43C6-D449-89AC-E7AC2C70E024}" type="presParOf" srcId="{1EC29268-8DDA-44B0-BFF4-60896CF1F42B}" destId="{B01692C0-30C7-DC47-B216-DEFDA050772F}" srcOrd="4" destOrd="0" presId="urn:microsoft.com/office/officeart/2005/8/layout/vProcess5"/>
    <dgm:cxn modelId="{0B31A99A-EB18-A84E-BF30-6A395BDB9A7C}" type="presParOf" srcId="{1EC29268-8DDA-44B0-BFF4-60896CF1F42B}" destId="{A302CBA0-58DD-FD46-883B-1DF3BE047E3E}" srcOrd="5" destOrd="0" presId="urn:microsoft.com/office/officeart/2005/8/layout/vProcess5"/>
    <dgm:cxn modelId="{D0D07272-15EA-C043-A32D-D974B622B8DA}" type="presParOf" srcId="{1EC29268-8DDA-44B0-BFF4-60896CF1F42B}" destId="{0932981A-7CDE-384F-99F5-7001EEB3B695}" srcOrd="6" destOrd="0" presId="urn:microsoft.com/office/officeart/2005/8/layout/vProcess5"/>
    <dgm:cxn modelId="{8FEB8561-3936-434B-936E-5FD60789E056}" type="presParOf" srcId="{1EC29268-8DDA-44B0-BFF4-60896CF1F42B}" destId="{06276EFC-C2BB-1147-9BA0-DE760C0AFD36}" srcOrd="7" destOrd="0" presId="urn:microsoft.com/office/officeart/2005/8/layout/vProcess5"/>
    <dgm:cxn modelId="{D5356189-D42A-AD43-9FFB-A13636613208}" type="presParOf" srcId="{1EC29268-8DDA-44B0-BFF4-60896CF1F42B}" destId="{3100A326-A9AA-C949-829B-CD10419FAF83}"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2CDCC2-FDE1-4D8B-8EB9-24EF94AC31C5}">
      <dsp:nvSpPr>
        <dsp:cNvPr id="0" name=""/>
        <dsp:cNvSpPr/>
      </dsp:nvSpPr>
      <dsp:spPr>
        <a:xfrm>
          <a:off x="0" y="234733"/>
          <a:ext cx="8832827" cy="693000"/>
        </a:xfrm>
        <a:prstGeom prst="rect">
          <a:avLst/>
        </a:prstGeom>
        <a:solidFill>
          <a:schemeClr val="lt1">
            <a:alpha val="90000"/>
            <a:hueOff val="0"/>
            <a:satOff val="0"/>
            <a:lumOff val="0"/>
            <a:alphaOff val="0"/>
          </a:schemeClr>
        </a:solidFill>
        <a:ln w="12700" cap="flat" cmpd="sng" algn="ctr">
          <a:solidFill>
            <a:srgbClr val="B3901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526" tIns="229108" rIns="685526" bIns="128016" numCol="1" spcCol="1270" anchor="t" anchorCtr="0">
          <a:noAutofit/>
        </a:bodyPr>
        <a:lstStyle/>
        <a:p>
          <a:pPr marL="171450" lvl="1" indent="-171450" algn="r" defTabSz="800100" rtl="1">
            <a:lnSpc>
              <a:spcPct val="90000"/>
            </a:lnSpc>
            <a:spcBef>
              <a:spcPct val="0"/>
            </a:spcBef>
            <a:spcAft>
              <a:spcPct val="15000"/>
            </a:spcAft>
            <a:buChar char="•"/>
          </a:pPr>
          <a:r>
            <a:rPr lang="ar-KW" sz="1800" b="1" kern="1200" dirty="0">
              <a:solidFill>
                <a:schemeClr val="accent1">
                  <a:lumMod val="75000"/>
                </a:schemeClr>
              </a:solidFill>
              <a:cs typeface="mohammad bold art 1" pitchFamily="2" charset="-78"/>
            </a:rPr>
            <a:t>تمتد من الساعة 8:50 إلى الساعة 9:00 صباحاً.</a:t>
          </a:r>
          <a:endParaRPr lang="en-US" sz="1800" b="1" kern="1200" dirty="0">
            <a:solidFill>
              <a:schemeClr val="accent1">
                <a:lumMod val="75000"/>
              </a:schemeClr>
            </a:solidFill>
            <a:cs typeface="mohammad bold art 1" pitchFamily="2" charset="-78"/>
          </a:endParaRPr>
        </a:p>
      </dsp:txBody>
      <dsp:txXfrm>
        <a:off x="0" y="234733"/>
        <a:ext cx="8832827" cy="693000"/>
      </dsp:txXfrm>
    </dsp:sp>
    <dsp:sp modelId="{48255BFB-D21D-43C6-B1FE-8EF2574AD856}">
      <dsp:nvSpPr>
        <dsp:cNvPr id="0" name=""/>
        <dsp:cNvSpPr/>
      </dsp:nvSpPr>
      <dsp:spPr>
        <a:xfrm>
          <a:off x="2316188" y="39190"/>
          <a:ext cx="6182978" cy="324720"/>
        </a:xfrm>
        <a:prstGeom prst="roundRect">
          <a:avLst/>
        </a:prstGeom>
        <a:solidFill>
          <a:srgbClr val="B390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3702" tIns="0" rIns="233702" bIns="0" numCol="1" spcCol="1270" anchor="ctr" anchorCtr="0">
          <a:noAutofit/>
        </a:bodyPr>
        <a:lstStyle/>
        <a:p>
          <a:pPr marL="0" lvl="0" indent="0" algn="r" defTabSz="889000" rtl="1">
            <a:lnSpc>
              <a:spcPct val="90000"/>
            </a:lnSpc>
            <a:spcBef>
              <a:spcPct val="0"/>
            </a:spcBef>
            <a:spcAft>
              <a:spcPct val="35000"/>
            </a:spcAft>
            <a:buNone/>
          </a:pPr>
          <a:r>
            <a:rPr lang="ar-KW" sz="2000" b="1" kern="1200" dirty="0">
              <a:solidFill>
                <a:schemeClr val="bg1"/>
              </a:solidFill>
              <a:cs typeface="mohammad bold art 1" pitchFamily="2" charset="-78"/>
            </a:rPr>
            <a:t>فترة المزاد</a:t>
          </a:r>
          <a:r>
            <a:rPr lang="en-US" sz="2000" b="1" kern="1200" dirty="0">
              <a:solidFill>
                <a:schemeClr val="bg1"/>
              </a:solidFill>
              <a:cs typeface="mohammad bold art 1" pitchFamily="2" charset="-78"/>
            </a:rPr>
            <a:t> </a:t>
          </a:r>
          <a:r>
            <a:rPr lang="ar-KW" sz="2000" b="1" kern="1200" dirty="0" err="1">
              <a:solidFill>
                <a:schemeClr val="bg1"/>
              </a:solidFill>
              <a:cs typeface="mohammad bold art 1" pitchFamily="2" charset="-78"/>
            </a:rPr>
            <a:t>الإفتتاح</a:t>
          </a:r>
          <a:r>
            <a:rPr lang="en-US" sz="2000" b="1" kern="1200" dirty="0">
              <a:solidFill>
                <a:schemeClr val="bg1"/>
              </a:solidFill>
              <a:cs typeface="mohammad bold art 1" pitchFamily="2" charset="-78"/>
            </a:rPr>
            <a:t>:</a:t>
          </a:r>
        </a:p>
      </dsp:txBody>
      <dsp:txXfrm>
        <a:off x="2332040" y="55042"/>
        <a:ext cx="6151274" cy="293016"/>
      </dsp:txXfrm>
    </dsp:sp>
    <dsp:sp modelId="{98B77D57-C3C3-4B97-9BBD-4AC2ECFE5568}">
      <dsp:nvSpPr>
        <dsp:cNvPr id="0" name=""/>
        <dsp:cNvSpPr/>
      </dsp:nvSpPr>
      <dsp:spPr>
        <a:xfrm>
          <a:off x="0" y="1149494"/>
          <a:ext cx="8832827" cy="693000"/>
        </a:xfrm>
        <a:prstGeom prst="rect">
          <a:avLst/>
        </a:prstGeom>
        <a:solidFill>
          <a:schemeClr val="lt1">
            <a:alpha val="90000"/>
            <a:hueOff val="0"/>
            <a:satOff val="0"/>
            <a:lumOff val="0"/>
            <a:alphaOff val="0"/>
          </a:schemeClr>
        </a:solidFill>
        <a:ln w="12700" cap="flat" cmpd="sng" algn="ctr">
          <a:solidFill>
            <a:srgbClr val="B3901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526" tIns="229108" rIns="685526" bIns="128016" numCol="1" spcCol="1270" anchor="t" anchorCtr="0">
          <a:noAutofit/>
        </a:bodyPr>
        <a:lstStyle/>
        <a:p>
          <a:pPr marL="171450" lvl="1" indent="-171450" algn="r" defTabSz="800100" rtl="1">
            <a:lnSpc>
              <a:spcPct val="90000"/>
            </a:lnSpc>
            <a:spcBef>
              <a:spcPct val="0"/>
            </a:spcBef>
            <a:spcAft>
              <a:spcPct val="15000"/>
            </a:spcAft>
            <a:buChar char="•"/>
          </a:pPr>
          <a:r>
            <a:rPr lang="ar-KW" sz="1800" b="1" kern="1200" dirty="0">
              <a:solidFill>
                <a:schemeClr val="accent1">
                  <a:lumMod val="75000"/>
                </a:schemeClr>
              </a:solidFill>
              <a:cs typeface="mohammad bold art 1" pitchFamily="2" charset="-78"/>
            </a:rPr>
            <a:t>تمتد من الساعة 9:00 إلى الساعة 12:30 بعد الظهر.</a:t>
          </a:r>
          <a:endParaRPr lang="en-US" sz="1800" b="1" kern="1200" dirty="0">
            <a:solidFill>
              <a:schemeClr val="accent1">
                <a:lumMod val="75000"/>
              </a:schemeClr>
            </a:solidFill>
            <a:cs typeface="mohammad bold art 1" pitchFamily="2" charset="-78"/>
          </a:endParaRPr>
        </a:p>
      </dsp:txBody>
      <dsp:txXfrm>
        <a:off x="0" y="1149494"/>
        <a:ext cx="8832827" cy="693000"/>
      </dsp:txXfrm>
    </dsp:sp>
    <dsp:sp modelId="{50A1FB95-F82E-4460-BFE8-CB5E312506A4}">
      <dsp:nvSpPr>
        <dsp:cNvPr id="0" name=""/>
        <dsp:cNvSpPr/>
      </dsp:nvSpPr>
      <dsp:spPr>
        <a:xfrm>
          <a:off x="2316188" y="1027509"/>
          <a:ext cx="6182978" cy="324720"/>
        </a:xfrm>
        <a:prstGeom prst="roundRect">
          <a:avLst/>
        </a:prstGeom>
        <a:solidFill>
          <a:srgbClr val="B390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3702" tIns="0" rIns="233702" bIns="0" numCol="1" spcCol="1270" anchor="ctr" anchorCtr="0">
          <a:noAutofit/>
        </a:bodyPr>
        <a:lstStyle/>
        <a:p>
          <a:pPr marL="0" lvl="0" indent="0" algn="r" defTabSz="889000" rtl="1">
            <a:lnSpc>
              <a:spcPct val="90000"/>
            </a:lnSpc>
            <a:spcBef>
              <a:spcPct val="0"/>
            </a:spcBef>
            <a:spcAft>
              <a:spcPct val="35000"/>
            </a:spcAft>
            <a:buNone/>
          </a:pPr>
          <a:r>
            <a:rPr lang="ar-KW" sz="2000" b="1" kern="1200" dirty="0">
              <a:solidFill>
                <a:schemeClr val="bg1"/>
              </a:solidFill>
              <a:cs typeface="mohammad bold art 1" pitchFamily="2" charset="-78"/>
            </a:rPr>
            <a:t>فترة التداول</a:t>
          </a:r>
          <a:r>
            <a:rPr lang="en-US" sz="2000" b="1" kern="1200" dirty="0">
              <a:solidFill>
                <a:schemeClr val="bg1"/>
              </a:solidFill>
              <a:cs typeface="mohammad bold art 1" pitchFamily="2" charset="-78"/>
            </a:rPr>
            <a:t>:</a:t>
          </a:r>
        </a:p>
      </dsp:txBody>
      <dsp:txXfrm>
        <a:off x="2332040" y="1043361"/>
        <a:ext cx="6151274" cy="293016"/>
      </dsp:txXfrm>
    </dsp:sp>
    <dsp:sp modelId="{5907185A-EFB4-4C3C-9A85-6898FEB8AA1D}">
      <dsp:nvSpPr>
        <dsp:cNvPr id="0" name=""/>
        <dsp:cNvSpPr/>
      </dsp:nvSpPr>
      <dsp:spPr>
        <a:xfrm>
          <a:off x="0" y="2064254"/>
          <a:ext cx="8832827" cy="693000"/>
        </a:xfrm>
        <a:prstGeom prst="rect">
          <a:avLst/>
        </a:prstGeom>
        <a:solidFill>
          <a:schemeClr val="lt1">
            <a:alpha val="90000"/>
            <a:hueOff val="0"/>
            <a:satOff val="0"/>
            <a:lumOff val="0"/>
            <a:alphaOff val="0"/>
          </a:schemeClr>
        </a:solidFill>
        <a:ln w="12700" cap="flat" cmpd="sng" algn="ctr">
          <a:solidFill>
            <a:srgbClr val="B3901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526" tIns="229108" rIns="685526" bIns="128016" numCol="1" spcCol="1270" anchor="t" anchorCtr="0">
          <a:noAutofit/>
        </a:bodyPr>
        <a:lstStyle/>
        <a:p>
          <a:pPr marL="171450" lvl="1" indent="-171450" algn="r" defTabSz="800100" rtl="1">
            <a:lnSpc>
              <a:spcPct val="90000"/>
            </a:lnSpc>
            <a:spcBef>
              <a:spcPct val="0"/>
            </a:spcBef>
            <a:spcAft>
              <a:spcPct val="15000"/>
            </a:spcAft>
            <a:buChar char="•"/>
          </a:pPr>
          <a:r>
            <a:rPr lang="ar-KW" sz="1800" b="1" kern="1200" dirty="0">
              <a:solidFill>
                <a:schemeClr val="accent1">
                  <a:lumMod val="75000"/>
                </a:schemeClr>
              </a:solidFill>
              <a:cs typeface="mohammad bold art 1" pitchFamily="2" charset="-78"/>
            </a:rPr>
            <a:t>تمتد من الساعة 12:30 إلى الساعة 12:40 بعد الظهر. </a:t>
          </a:r>
          <a:endParaRPr lang="en-US" sz="1800" b="1" kern="1200" dirty="0">
            <a:solidFill>
              <a:schemeClr val="accent1">
                <a:lumMod val="75000"/>
              </a:schemeClr>
            </a:solidFill>
            <a:cs typeface="mohammad bold art 1" pitchFamily="2" charset="-78"/>
          </a:endParaRPr>
        </a:p>
      </dsp:txBody>
      <dsp:txXfrm>
        <a:off x="0" y="2064254"/>
        <a:ext cx="8832827" cy="693000"/>
      </dsp:txXfrm>
    </dsp:sp>
    <dsp:sp modelId="{0E78D129-87BC-4EA2-8A40-A404D089EC3A}">
      <dsp:nvSpPr>
        <dsp:cNvPr id="0" name=""/>
        <dsp:cNvSpPr/>
      </dsp:nvSpPr>
      <dsp:spPr>
        <a:xfrm>
          <a:off x="2316188" y="1928452"/>
          <a:ext cx="6182978" cy="324720"/>
        </a:xfrm>
        <a:prstGeom prst="roundRect">
          <a:avLst/>
        </a:prstGeom>
        <a:solidFill>
          <a:srgbClr val="B390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3702" tIns="0" rIns="233702" bIns="0" numCol="1" spcCol="1270" anchor="ctr" anchorCtr="0">
          <a:noAutofit/>
        </a:bodyPr>
        <a:lstStyle/>
        <a:p>
          <a:pPr marL="0" lvl="0" indent="0" algn="r" defTabSz="889000" rtl="1">
            <a:lnSpc>
              <a:spcPct val="90000"/>
            </a:lnSpc>
            <a:spcBef>
              <a:spcPct val="0"/>
            </a:spcBef>
            <a:spcAft>
              <a:spcPct val="35000"/>
            </a:spcAft>
            <a:buNone/>
          </a:pPr>
          <a:r>
            <a:rPr lang="ar-KW" sz="2000" b="1" kern="1200" dirty="0">
              <a:solidFill>
                <a:schemeClr val="bg1"/>
              </a:solidFill>
              <a:cs typeface="mohammad bold art 1" pitchFamily="2" charset="-78"/>
            </a:rPr>
            <a:t>جلسة مزاد الإغلاق</a:t>
          </a:r>
          <a:r>
            <a:rPr lang="en-US" sz="2000" b="1" kern="1200" dirty="0">
              <a:solidFill>
                <a:schemeClr val="bg1"/>
              </a:solidFill>
              <a:cs typeface="mohammad bold art 1" pitchFamily="2" charset="-78"/>
            </a:rPr>
            <a:t>:</a:t>
          </a:r>
        </a:p>
      </dsp:txBody>
      <dsp:txXfrm>
        <a:off x="2332040" y="1944304"/>
        <a:ext cx="6151274" cy="293016"/>
      </dsp:txXfrm>
    </dsp:sp>
    <dsp:sp modelId="{2BA4DBB7-A7C4-4929-98DC-F4368610AB09}">
      <dsp:nvSpPr>
        <dsp:cNvPr id="0" name=""/>
        <dsp:cNvSpPr/>
      </dsp:nvSpPr>
      <dsp:spPr>
        <a:xfrm>
          <a:off x="0" y="2979014"/>
          <a:ext cx="8832827" cy="693000"/>
        </a:xfrm>
        <a:prstGeom prst="rect">
          <a:avLst/>
        </a:prstGeom>
        <a:solidFill>
          <a:schemeClr val="lt1">
            <a:alpha val="90000"/>
            <a:hueOff val="0"/>
            <a:satOff val="0"/>
            <a:lumOff val="0"/>
            <a:alphaOff val="0"/>
          </a:schemeClr>
        </a:solidFill>
        <a:ln w="12700" cap="flat" cmpd="sng" algn="ctr">
          <a:solidFill>
            <a:srgbClr val="B3901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526" tIns="229108" rIns="685526" bIns="128016" numCol="1" spcCol="1270" anchor="t" anchorCtr="0">
          <a:noAutofit/>
        </a:bodyPr>
        <a:lstStyle/>
        <a:p>
          <a:pPr marL="171450" lvl="1" indent="-171450" algn="r" defTabSz="800100" rtl="1">
            <a:lnSpc>
              <a:spcPct val="90000"/>
            </a:lnSpc>
            <a:spcBef>
              <a:spcPct val="0"/>
            </a:spcBef>
            <a:spcAft>
              <a:spcPct val="15000"/>
            </a:spcAft>
            <a:buChar char="•"/>
          </a:pPr>
          <a:r>
            <a:rPr lang="ar-KW" sz="1800" b="1" kern="1200" dirty="0">
              <a:solidFill>
                <a:schemeClr val="accent1">
                  <a:lumMod val="75000"/>
                </a:schemeClr>
              </a:solidFill>
              <a:cs typeface="mohammad bold art 1" pitchFamily="2" charset="-78"/>
            </a:rPr>
            <a:t>تمتد من الساعة 12:40 إلى الساعة 12:45 بعد الظهر. </a:t>
          </a:r>
          <a:endParaRPr lang="en-US" sz="1800" b="1" kern="1200" dirty="0">
            <a:solidFill>
              <a:schemeClr val="accent1">
                <a:lumMod val="75000"/>
              </a:schemeClr>
            </a:solidFill>
            <a:cs typeface="mohammad bold art 1" pitchFamily="2" charset="-78"/>
          </a:endParaRPr>
        </a:p>
      </dsp:txBody>
      <dsp:txXfrm>
        <a:off x="0" y="2979014"/>
        <a:ext cx="8832827" cy="693000"/>
      </dsp:txXfrm>
    </dsp:sp>
    <dsp:sp modelId="{5206969C-8BA8-4228-A054-0EDBB175745D}">
      <dsp:nvSpPr>
        <dsp:cNvPr id="0" name=""/>
        <dsp:cNvSpPr/>
      </dsp:nvSpPr>
      <dsp:spPr>
        <a:xfrm>
          <a:off x="2316188" y="2819586"/>
          <a:ext cx="6182978" cy="324720"/>
        </a:xfrm>
        <a:prstGeom prst="roundRect">
          <a:avLst/>
        </a:prstGeom>
        <a:solidFill>
          <a:srgbClr val="B390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3702" tIns="0" rIns="233702" bIns="0" numCol="1" spcCol="1270" anchor="ctr" anchorCtr="0">
          <a:noAutofit/>
        </a:bodyPr>
        <a:lstStyle/>
        <a:p>
          <a:pPr marL="0" lvl="0" indent="0" algn="r" defTabSz="889000" rtl="1">
            <a:lnSpc>
              <a:spcPct val="90000"/>
            </a:lnSpc>
            <a:spcBef>
              <a:spcPct val="0"/>
            </a:spcBef>
            <a:spcAft>
              <a:spcPct val="35000"/>
            </a:spcAft>
            <a:buNone/>
          </a:pPr>
          <a:r>
            <a:rPr lang="ar-KW" sz="2000" b="1" kern="1200" dirty="0">
              <a:solidFill>
                <a:schemeClr val="bg1"/>
              </a:solidFill>
              <a:cs typeface="mohammad bold art 1" pitchFamily="2" charset="-78"/>
            </a:rPr>
            <a:t>جلسة تداول بسعر الإغلاق:</a:t>
          </a:r>
          <a:endParaRPr lang="en-US" sz="2000" b="1" kern="1200" dirty="0">
            <a:solidFill>
              <a:schemeClr val="bg1"/>
            </a:solidFill>
            <a:cs typeface="mohammad bold art 1" pitchFamily="2" charset="-78"/>
          </a:endParaRPr>
        </a:p>
      </dsp:txBody>
      <dsp:txXfrm>
        <a:off x="2332040" y="2835438"/>
        <a:ext cx="6151274" cy="2930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26F65A-96DC-4219-897F-21237A37407A}">
      <dsp:nvSpPr>
        <dsp:cNvPr id="0" name=""/>
        <dsp:cNvSpPr/>
      </dsp:nvSpPr>
      <dsp:spPr>
        <a:xfrm>
          <a:off x="4478992" y="1668011"/>
          <a:ext cx="214641" cy="322409"/>
        </a:xfrm>
        <a:custGeom>
          <a:avLst/>
          <a:gdLst/>
          <a:ahLst/>
          <a:cxnLst/>
          <a:rect l="0" t="0" r="0" b="0"/>
          <a:pathLst>
            <a:path>
              <a:moveTo>
                <a:pt x="214641" y="0"/>
              </a:moveTo>
              <a:lnTo>
                <a:pt x="214641" y="223444"/>
              </a:lnTo>
              <a:lnTo>
                <a:pt x="0" y="223444"/>
              </a:lnTo>
              <a:lnTo>
                <a:pt x="0" y="322409"/>
              </a:lnTo>
            </a:path>
          </a:pathLst>
        </a:custGeom>
        <a:noFill/>
        <a:ln w="12700" cap="flat" cmpd="sng" algn="ctr">
          <a:solidFill>
            <a:srgbClr val="996600"/>
          </a:solidFill>
          <a:prstDash val="solid"/>
          <a:miter lim="800000"/>
        </a:ln>
        <a:effectLst/>
      </dsp:spPr>
      <dsp:style>
        <a:lnRef idx="2">
          <a:scrgbClr r="0" g="0" b="0"/>
        </a:lnRef>
        <a:fillRef idx="0">
          <a:scrgbClr r="0" g="0" b="0"/>
        </a:fillRef>
        <a:effectRef idx="0">
          <a:scrgbClr r="0" g="0" b="0"/>
        </a:effectRef>
        <a:fontRef idx="minor"/>
      </dsp:style>
    </dsp:sp>
    <dsp:sp modelId="{61AE9F1D-0DB7-4B58-A84C-16A5B9E0AE4A}">
      <dsp:nvSpPr>
        <dsp:cNvPr id="0" name=""/>
        <dsp:cNvSpPr/>
      </dsp:nvSpPr>
      <dsp:spPr>
        <a:xfrm>
          <a:off x="3613744" y="671185"/>
          <a:ext cx="1079889" cy="318461"/>
        </a:xfrm>
        <a:custGeom>
          <a:avLst/>
          <a:gdLst/>
          <a:ahLst/>
          <a:cxnLst/>
          <a:rect l="0" t="0" r="0" b="0"/>
          <a:pathLst>
            <a:path>
              <a:moveTo>
                <a:pt x="0" y="0"/>
              </a:moveTo>
              <a:lnTo>
                <a:pt x="0" y="219496"/>
              </a:lnTo>
              <a:lnTo>
                <a:pt x="1079889" y="219496"/>
              </a:lnTo>
              <a:lnTo>
                <a:pt x="1079889" y="318461"/>
              </a:lnTo>
            </a:path>
          </a:pathLst>
        </a:custGeom>
        <a:noFill/>
        <a:ln w="12700" cap="flat" cmpd="sng" algn="ctr">
          <a:solidFill>
            <a:srgbClr val="996600"/>
          </a:solidFill>
          <a:prstDash val="solid"/>
          <a:miter lim="800000"/>
        </a:ln>
        <a:effectLst/>
      </dsp:spPr>
      <dsp:style>
        <a:lnRef idx="2">
          <a:scrgbClr r="0" g="0" b="0"/>
        </a:lnRef>
        <a:fillRef idx="0">
          <a:scrgbClr r="0" g="0" b="0"/>
        </a:fillRef>
        <a:effectRef idx="0">
          <a:scrgbClr r="0" g="0" b="0"/>
        </a:effectRef>
        <a:fontRef idx="minor"/>
      </dsp:style>
    </dsp:sp>
    <dsp:sp modelId="{0CBDF401-B344-4E6A-A7CF-F6DDC447CC42}">
      <dsp:nvSpPr>
        <dsp:cNvPr id="0" name=""/>
        <dsp:cNvSpPr/>
      </dsp:nvSpPr>
      <dsp:spPr>
        <a:xfrm>
          <a:off x="2337504" y="1668011"/>
          <a:ext cx="835799" cy="322409"/>
        </a:xfrm>
        <a:custGeom>
          <a:avLst/>
          <a:gdLst/>
          <a:ahLst/>
          <a:cxnLst/>
          <a:rect l="0" t="0" r="0" b="0"/>
          <a:pathLst>
            <a:path>
              <a:moveTo>
                <a:pt x="0" y="0"/>
              </a:moveTo>
              <a:lnTo>
                <a:pt x="0" y="223444"/>
              </a:lnTo>
              <a:lnTo>
                <a:pt x="835799" y="223444"/>
              </a:lnTo>
              <a:lnTo>
                <a:pt x="835799" y="322409"/>
              </a:lnTo>
            </a:path>
          </a:pathLst>
        </a:custGeom>
        <a:noFill/>
        <a:ln w="12700" cap="flat" cmpd="sng" algn="ctr">
          <a:solidFill>
            <a:srgbClr val="996600"/>
          </a:solidFill>
          <a:prstDash val="solid"/>
          <a:miter lim="800000"/>
        </a:ln>
        <a:effectLst/>
      </dsp:spPr>
      <dsp:style>
        <a:lnRef idx="2">
          <a:scrgbClr r="0" g="0" b="0"/>
        </a:lnRef>
        <a:fillRef idx="0">
          <a:scrgbClr r="0" g="0" b="0"/>
        </a:fillRef>
        <a:effectRef idx="0">
          <a:scrgbClr r="0" g="0" b="0"/>
        </a:effectRef>
        <a:fontRef idx="minor"/>
      </dsp:style>
    </dsp:sp>
    <dsp:sp modelId="{A5C9624A-96AE-4E0F-8178-3B378631FE86}">
      <dsp:nvSpPr>
        <dsp:cNvPr id="0" name=""/>
        <dsp:cNvSpPr/>
      </dsp:nvSpPr>
      <dsp:spPr>
        <a:xfrm>
          <a:off x="1684659" y="1668011"/>
          <a:ext cx="652844" cy="303354"/>
        </a:xfrm>
        <a:custGeom>
          <a:avLst/>
          <a:gdLst/>
          <a:ahLst/>
          <a:cxnLst/>
          <a:rect l="0" t="0" r="0" b="0"/>
          <a:pathLst>
            <a:path>
              <a:moveTo>
                <a:pt x="652844" y="0"/>
              </a:moveTo>
              <a:lnTo>
                <a:pt x="652844" y="204389"/>
              </a:lnTo>
              <a:lnTo>
                <a:pt x="0" y="204389"/>
              </a:lnTo>
              <a:lnTo>
                <a:pt x="0" y="303354"/>
              </a:lnTo>
            </a:path>
          </a:pathLst>
        </a:custGeom>
        <a:noFill/>
        <a:ln w="12700" cap="flat" cmpd="sng" algn="ctr">
          <a:solidFill>
            <a:srgbClr val="996600"/>
          </a:solidFill>
          <a:prstDash val="solid"/>
          <a:miter lim="800000"/>
        </a:ln>
        <a:effectLst/>
      </dsp:spPr>
      <dsp:style>
        <a:lnRef idx="2">
          <a:scrgbClr r="0" g="0" b="0"/>
        </a:lnRef>
        <a:fillRef idx="0">
          <a:scrgbClr r="0" g="0" b="0"/>
        </a:fillRef>
        <a:effectRef idx="0">
          <a:scrgbClr r="0" g="0" b="0"/>
        </a:effectRef>
        <a:fontRef idx="minor"/>
      </dsp:style>
    </dsp:sp>
    <dsp:sp modelId="{7E98F1FD-76C4-4876-ACFC-F64815FC35DB}">
      <dsp:nvSpPr>
        <dsp:cNvPr id="0" name=""/>
        <dsp:cNvSpPr/>
      </dsp:nvSpPr>
      <dsp:spPr>
        <a:xfrm>
          <a:off x="2337504" y="671185"/>
          <a:ext cx="1276240" cy="318461"/>
        </a:xfrm>
        <a:custGeom>
          <a:avLst/>
          <a:gdLst/>
          <a:ahLst/>
          <a:cxnLst/>
          <a:rect l="0" t="0" r="0" b="0"/>
          <a:pathLst>
            <a:path>
              <a:moveTo>
                <a:pt x="1276240" y="0"/>
              </a:moveTo>
              <a:lnTo>
                <a:pt x="1276240" y="219496"/>
              </a:lnTo>
              <a:lnTo>
                <a:pt x="0" y="219496"/>
              </a:lnTo>
              <a:lnTo>
                <a:pt x="0" y="318461"/>
              </a:lnTo>
            </a:path>
          </a:pathLst>
        </a:custGeom>
        <a:noFill/>
        <a:ln w="12700" cap="flat" cmpd="sng" algn="ctr">
          <a:solidFill>
            <a:srgbClr val="996600"/>
          </a:solidFill>
          <a:prstDash val="solid"/>
          <a:miter lim="800000"/>
        </a:ln>
        <a:effectLst/>
      </dsp:spPr>
      <dsp:style>
        <a:lnRef idx="2">
          <a:scrgbClr r="0" g="0" b="0"/>
        </a:lnRef>
        <a:fillRef idx="0">
          <a:scrgbClr r="0" g="0" b="0"/>
        </a:fillRef>
        <a:effectRef idx="0">
          <a:scrgbClr r="0" g="0" b="0"/>
        </a:effectRef>
        <a:fontRef idx="minor"/>
      </dsp:style>
    </dsp:sp>
    <dsp:sp modelId="{D7FE8680-D9C4-4DCC-82CF-BE97E844C3B1}">
      <dsp:nvSpPr>
        <dsp:cNvPr id="0" name=""/>
        <dsp:cNvSpPr/>
      </dsp:nvSpPr>
      <dsp:spPr>
        <a:xfrm>
          <a:off x="3079599" y="-18596"/>
          <a:ext cx="1068290" cy="6897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D1B505-DCFD-4907-83F4-4E4F22EDEB66}">
      <dsp:nvSpPr>
        <dsp:cNvPr id="0" name=""/>
        <dsp:cNvSpPr/>
      </dsp:nvSpPr>
      <dsp:spPr>
        <a:xfrm>
          <a:off x="3198298" y="94167"/>
          <a:ext cx="1068290" cy="689781"/>
        </a:xfrm>
        <a:prstGeom prst="roundRect">
          <a:avLst>
            <a:gd name="adj" fmla="val 10000"/>
          </a:avLst>
        </a:prstGeom>
        <a:solidFill>
          <a:schemeClr val="lt1"/>
        </a:solidFill>
        <a:ln w="12700" cap="flat" cmpd="sng" algn="ctr">
          <a:solidFill>
            <a:srgbClr val="996600"/>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ar-KW" sz="1400" kern="1200" dirty="0">
              <a:cs typeface="mohammad bold art 1" pitchFamily="2" charset="-78"/>
            </a:rPr>
            <a:t>السلوكيات المخالفة</a:t>
          </a:r>
          <a:endParaRPr lang="en-US" sz="1400" kern="1200" dirty="0">
            <a:cs typeface="mohammad bold art 1" pitchFamily="2" charset="-78"/>
          </a:endParaRPr>
        </a:p>
      </dsp:txBody>
      <dsp:txXfrm>
        <a:off x="3218501" y="114370"/>
        <a:ext cx="1027884" cy="649375"/>
      </dsp:txXfrm>
    </dsp:sp>
    <dsp:sp modelId="{1D22444A-3331-45AF-8700-546B1AFE55CC}">
      <dsp:nvSpPr>
        <dsp:cNvPr id="0" name=""/>
        <dsp:cNvSpPr/>
      </dsp:nvSpPr>
      <dsp:spPr>
        <a:xfrm>
          <a:off x="1803358" y="989647"/>
          <a:ext cx="1068290" cy="6783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C2C5D1-E215-4872-87A4-8E40DA7A0303}">
      <dsp:nvSpPr>
        <dsp:cNvPr id="0" name=""/>
        <dsp:cNvSpPr/>
      </dsp:nvSpPr>
      <dsp:spPr>
        <a:xfrm>
          <a:off x="1922057" y="1102411"/>
          <a:ext cx="1068290" cy="678364"/>
        </a:xfrm>
        <a:prstGeom prst="roundRect">
          <a:avLst>
            <a:gd name="adj" fmla="val 10000"/>
          </a:avLst>
        </a:prstGeom>
        <a:solidFill>
          <a:schemeClr val="lt1"/>
        </a:solidFill>
        <a:ln w="12700" cap="flat" cmpd="sng" algn="ctr">
          <a:solidFill>
            <a:srgbClr val="996600"/>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ar-KW" sz="1400" kern="1200" dirty="0">
              <a:cs typeface="mohammad bold art 1" pitchFamily="2" charset="-78"/>
            </a:rPr>
            <a:t>جرائم التداول</a:t>
          </a:r>
          <a:endParaRPr lang="en-US" sz="1400" kern="1200" dirty="0">
            <a:cs typeface="mohammad bold art 1" pitchFamily="2" charset="-78"/>
          </a:endParaRPr>
        </a:p>
      </dsp:txBody>
      <dsp:txXfrm>
        <a:off x="1941926" y="1122280"/>
        <a:ext cx="1028552" cy="638626"/>
      </dsp:txXfrm>
    </dsp:sp>
    <dsp:sp modelId="{0ECCDFC9-01C5-4464-8E1A-04EE2B5000E6}">
      <dsp:nvSpPr>
        <dsp:cNvPr id="0" name=""/>
        <dsp:cNvSpPr/>
      </dsp:nvSpPr>
      <dsp:spPr>
        <a:xfrm>
          <a:off x="1150514" y="1971366"/>
          <a:ext cx="1068290" cy="6783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B4A64B-0949-407E-BDC2-DC9DB8CF2859}">
      <dsp:nvSpPr>
        <dsp:cNvPr id="0" name=""/>
        <dsp:cNvSpPr/>
      </dsp:nvSpPr>
      <dsp:spPr>
        <a:xfrm>
          <a:off x="1269213" y="2084130"/>
          <a:ext cx="1068290" cy="678364"/>
        </a:xfrm>
        <a:prstGeom prst="roundRect">
          <a:avLst>
            <a:gd name="adj" fmla="val 10000"/>
          </a:avLst>
        </a:prstGeom>
        <a:solidFill>
          <a:schemeClr val="lt1"/>
        </a:solidFill>
        <a:ln w="12700" cap="flat" cmpd="sng" algn="ctr">
          <a:solidFill>
            <a:srgbClr val="996600"/>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ar-KW" sz="1400" kern="1200" dirty="0">
              <a:cs typeface="mohammad bold art 1" pitchFamily="2" charset="-78"/>
            </a:rPr>
            <a:t>إحالة لنيابة سوق المال</a:t>
          </a:r>
          <a:endParaRPr lang="en-US" sz="1400" kern="1200" dirty="0">
            <a:cs typeface="mohammad bold art 1" pitchFamily="2" charset="-78"/>
          </a:endParaRPr>
        </a:p>
      </dsp:txBody>
      <dsp:txXfrm>
        <a:off x="1289082" y="2103999"/>
        <a:ext cx="1028552" cy="638626"/>
      </dsp:txXfrm>
    </dsp:sp>
    <dsp:sp modelId="{C85EEE2C-0FC0-4540-8A58-CBC9899CCB6B}">
      <dsp:nvSpPr>
        <dsp:cNvPr id="0" name=""/>
        <dsp:cNvSpPr/>
      </dsp:nvSpPr>
      <dsp:spPr>
        <a:xfrm>
          <a:off x="2639158" y="1990421"/>
          <a:ext cx="1068290" cy="6783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E55687-4D25-4BBA-9EA8-56B561BD9FC4}">
      <dsp:nvSpPr>
        <dsp:cNvPr id="0" name=""/>
        <dsp:cNvSpPr/>
      </dsp:nvSpPr>
      <dsp:spPr>
        <a:xfrm>
          <a:off x="2757857" y="2103185"/>
          <a:ext cx="1068290" cy="678364"/>
        </a:xfrm>
        <a:prstGeom prst="roundRect">
          <a:avLst>
            <a:gd name="adj" fmla="val 10000"/>
          </a:avLst>
        </a:prstGeom>
        <a:solidFill>
          <a:schemeClr val="lt1"/>
        </a:solidFill>
        <a:ln w="12700" cap="flat" cmpd="sng" algn="ctr">
          <a:solidFill>
            <a:srgbClr val="996600"/>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ar-KW" sz="1400" kern="1200" dirty="0">
              <a:cs typeface="mohammad bold art 1" pitchFamily="2" charset="-78"/>
            </a:rPr>
            <a:t>مجلس التأديب</a:t>
          </a:r>
          <a:endParaRPr lang="en-US" sz="1400" kern="1200" dirty="0">
            <a:cs typeface="mohammad bold art 1" pitchFamily="2" charset="-78"/>
          </a:endParaRPr>
        </a:p>
      </dsp:txBody>
      <dsp:txXfrm>
        <a:off x="2777726" y="2123054"/>
        <a:ext cx="1028552" cy="638626"/>
      </dsp:txXfrm>
    </dsp:sp>
    <dsp:sp modelId="{89D6D449-FA89-47D1-BB91-79EEEE7F86CF}">
      <dsp:nvSpPr>
        <dsp:cNvPr id="0" name=""/>
        <dsp:cNvSpPr/>
      </dsp:nvSpPr>
      <dsp:spPr>
        <a:xfrm>
          <a:off x="4159488" y="989647"/>
          <a:ext cx="1068290" cy="6783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6C8DD8-7C44-42F0-842E-9C303B88A9E0}">
      <dsp:nvSpPr>
        <dsp:cNvPr id="0" name=""/>
        <dsp:cNvSpPr/>
      </dsp:nvSpPr>
      <dsp:spPr>
        <a:xfrm>
          <a:off x="4278187" y="1102411"/>
          <a:ext cx="1068290" cy="678364"/>
        </a:xfrm>
        <a:prstGeom prst="roundRect">
          <a:avLst>
            <a:gd name="adj" fmla="val 10000"/>
          </a:avLst>
        </a:prstGeom>
        <a:solidFill>
          <a:schemeClr val="lt1"/>
        </a:solidFill>
        <a:ln w="12700" cap="flat" cmpd="sng" algn="ctr">
          <a:solidFill>
            <a:srgbClr val="996600"/>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ar-KW" sz="1400" kern="1200" dirty="0">
              <a:cs typeface="mohammad bold art 1" pitchFamily="2" charset="-78"/>
            </a:rPr>
            <a:t>ممارسات غير مشروعة </a:t>
          </a:r>
          <a:endParaRPr lang="en-US" sz="1400" kern="1200" dirty="0">
            <a:cs typeface="mohammad bold art 1" pitchFamily="2" charset="-78"/>
          </a:endParaRPr>
        </a:p>
      </dsp:txBody>
      <dsp:txXfrm>
        <a:off x="4298056" y="1122280"/>
        <a:ext cx="1028552" cy="638626"/>
      </dsp:txXfrm>
    </dsp:sp>
    <dsp:sp modelId="{C126241B-3257-4B71-B78B-7D4DA52B2E08}">
      <dsp:nvSpPr>
        <dsp:cNvPr id="0" name=""/>
        <dsp:cNvSpPr/>
      </dsp:nvSpPr>
      <dsp:spPr>
        <a:xfrm>
          <a:off x="3944847" y="1990421"/>
          <a:ext cx="1068290" cy="6783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596040-9E35-410E-BD1F-73D319B42D86}">
      <dsp:nvSpPr>
        <dsp:cNvPr id="0" name=""/>
        <dsp:cNvSpPr/>
      </dsp:nvSpPr>
      <dsp:spPr>
        <a:xfrm>
          <a:off x="4063546" y="2103185"/>
          <a:ext cx="1068290" cy="678364"/>
        </a:xfrm>
        <a:prstGeom prst="roundRect">
          <a:avLst>
            <a:gd name="adj" fmla="val 10000"/>
          </a:avLst>
        </a:prstGeom>
        <a:solidFill>
          <a:schemeClr val="lt1"/>
        </a:solidFill>
        <a:ln w="12700" cap="flat" cmpd="sng" algn="ctr">
          <a:solidFill>
            <a:srgbClr val="996600"/>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ar-KW" sz="1400" kern="1200" dirty="0">
              <a:cs typeface="mohammad bold art 1" pitchFamily="2" charset="-78"/>
            </a:rPr>
            <a:t>مجلس التأديب</a:t>
          </a:r>
          <a:endParaRPr lang="en-US" sz="1400" kern="1200" dirty="0">
            <a:cs typeface="mohammad bold art 1" pitchFamily="2" charset="-78"/>
          </a:endParaRPr>
        </a:p>
      </dsp:txBody>
      <dsp:txXfrm>
        <a:off x="4083415" y="2123054"/>
        <a:ext cx="1028552" cy="6386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D6782C-8B33-3841-ABC2-7DF1507AB42F}">
      <dsp:nvSpPr>
        <dsp:cNvPr id="0" name=""/>
        <dsp:cNvSpPr/>
      </dsp:nvSpPr>
      <dsp:spPr>
        <a:xfrm>
          <a:off x="1492735" y="0"/>
          <a:ext cx="3108806" cy="3108806"/>
        </a:xfrm>
        <a:prstGeom prst="triangle">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248A0B8-3658-2143-9780-97867519829C}">
      <dsp:nvSpPr>
        <dsp:cNvPr id="0" name=""/>
        <dsp:cNvSpPr/>
      </dsp:nvSpPr>
      <dsp:spPr>
        <a:xfrm>
          <a:off x="3047138" y="312550"/>
          <a:ext cx="2020723" cy="367956"/>
        </a:xfrm>
        <a:prstGeom prst="roundRect">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1">
            <a:lnSpc>
              <a:spcPct val="90000"/>
            </a:lnSpc>
            <a:spcBef>
              <a:spcPct val="0"/>
            </a:spcBef>
            <a:spcAft>
              <a:spcPct val="35000"/>
            </a:spcAft>
            <a:buNone/>
          </a:pPr>
          <a:r>
            <a:rPr lang="ar-SA" sz="1100" kern="1200" dirty="0">
              <a:solidFill>
                <a:schemeClr val="tx2">
                  <a:lumMod val="60000"/>
                  <a:lumOff val="40000"/>
                </a:schemeClr>
              </a:solidFill>
              <a:cs typeface="mohammad bold art 1" pitchFamily="2" charset="-78"/>
            </a:rPr>
            <a:t>أعضاء مجلس الإدارة والجهاز الإداري</a:t>
          </a:r>
          <a:endParaRPr lang="en-US" sz="1100" kern="1200" dirty="0">
            <a:solidFill>
              <a:schemeClr val="tx2">
                <a:lumMod val="60000"/>
                <a:lumOff val="40000"/>
              </a:schemeClr>
            </a:solidFill>
            <a:cs typeface="mohammad bold art 1" pitchFamily="2" charset="-78"/>
          </a:endParaRPr>
        </a:p>
      </dsp:txBody>
      <dsp:txXfrm>
        <a:off x="3065100" y="330512"/>
        <a:ext cx="1984799" cy="332032"/>
      </dsp:txXfrm>
    </dsp:sp>
    <dsp:sp modelId="{85904937-3037-E046-A193-58FEE2EB6670}">
      <dsp:nvSpPr>
        <dsp:cNvPr id="0" name=""/>
        <dsp:cNvSpPr/>
      </dsp:nvSpPr>
      <dsp:spPr>
        <a:xfrm>
          <a:off x="3047138" y="726501"/>
          <a:ext cx="2020723" cy="367956"/>
        </a:xfrm>
        <a:prstGeom prst="roundRect">
          <a:avLst/>
        </a:prstGeom>
        <a:solidFill>
          <a:schemeClr val="lt1">
            <a:alpha val="90000"/>
            <a:hueOff val="0"/>
            <a:satOff val="0"/>
            <a:lumOff val="0"/>
            <a:alphaOff val="0"/>
          </a:schemeClr>
        </a:solidFill>
        <a:ln w="12700" cap="flat" cmpd="sng" algn="ctr">
          <a:solidFill>
            <a:schemeClr val="accent1">
              <a:shade val="80000"/>
              <a:hueOff val="54253"/>
              <a:satOff val="1035"/>
              <a:lumOff val="45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1">
            <a:lnSpc>
              <a:spcPct val="90000"/>
            </a:lnSpc>
            <a:spcBef>
              <a:spcPct val="0"/>
            </a:spcBef>
            <a:spcAft>
              <a:spcPct val="35000"/>
            </a:spcAft>
            <a:buNone/>
          </a:pPr>
          <a:r>
            <a:rPr lang="ar-SA" sz="1100" kern="1200" dirty="0">
              <a:solidFill>
                <a:schemeClr val="tx2">
                  <a:lumMod val="60000"/>
                  <a:lumOff val="40000"/>
                </a:schemeClr>
              </a:solidFill>
              <a:cs typeface="mohammad bold art 1" pitchFamily="2" charset="-78"/>
            </a:rPr>
            <a:t>موظفي الجهات الأخرى</a:t>
          </a:r>
          <a:endParaRPr lang="en-US" sz="1100" kern="1200" dirty="0">
            <a:solidFill>
              <a:schemeClr val="tx2">
                <a:lumMod val="60000"/>
                <a:lumOff val="40000"/>
              </a:schemeClr>
            </a:solidFill>
            <a:cs typeface="mohammad bold art 1" pitchFamily="2" charset="-78"/>
          </a:endParaRPr>
        </a:p>
      </dsp:txBody>
      <dsp:txXfrm>
        <a:off x="3065100" y="744463"/>
        <a:ext cx="1984799" cy="332032"/>
      </dsp:txXfrm>
    </dsp:sp>
    <dsp:sp modelId="{6E78C822-6BDD-864A-9EC6-DA5301C7DDD8}">
      <dsp:nvSpPr>
        <dsp:cNvPr id="0" name=""/>
        <dsp:cNvSpPr/>
      </dsp:nvSpPr>
      <dsp:spPr>
        <a:xfrm>
          <a:off x="3047138" y="1140452"/>
          <a:ext cx="2020723" cy="367956"/>
        </a:xfrm>
        <a:prstGeom prst="roundRect">
          <a:avLst/>
        </a:prstGeom>
        <a:solidFill>
          <a:schemeClr val="lt1">
            <a:alpha val="90000"/>
            <a:hueOff val="0"/>
            <a:satOff val="0"/>
            <a:lumOff val="0"/>
            <a:alphaOff val="0"/>
          </a:schemeClr>
        </a:solidFill>
        <a:ln w="12700" cap="flat" cmpd="sng" algn="ctr">
          <a:solidFill>
            <a:schemeClr val="accent1">
              <a:shade val="80000"/>
              <a:hueOff val="108505"/>
              <a:satOff val="2070"/>
              <a:lumOff val="91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1">
            <a:lnSpc>
              <a:spcPct val="90000"/>
            </a:lnSpc>
            <a:spcBef>
              <a:spcPct val="0"/>
            </a:spcBef>
            <a:spcAft>
              <a:spcPct val="35000"/>
            </a:spcAft>
            <a:buNone/>
          </a:pPr>
          <a:r>
            <a:rPr lang="ar-SA" sz="1100" kern="1200" dirty="0">
              <a:solidFill>
                <a:schemeClr val="tx2">
                  <a:lumMod val="60000"/>
                  <a:lumOff val="40000"/>
                </a:schemeClr>
              </a:solidFill>
              <a:cs typeface="mohammad bold art 1" pitchFamily="2" charset="-78"/>
            </a:rPr>
            <a:t>المساهمون الذين أطلع ممثلوهم في مجلس إدارة الشركة المدرجة</a:t>
          </a:r>
          <a:endParaRPr lang="en-US" sz="1100" kern="1200" dirty="0">
            <a:solidFill>
              <a:schemeClr val="tx2">
                <a:lumMod val="60000"/>
                <a:lumOff val="40000"/>
              </a:schemeClr>
            </a:solidFill>
            <a:cs typeface="mohammad bold art 1" pitchFamily="2" charset="-78"/>
          </a:endParaRPr>
        </a:p>
      </dsp:txBody>
      <dsp:txXfrm>
        <a:off x="3065100" y="1158414"/>
        <a:ext cx="1984799" cy="332032"/>
      </dsp:txXfrm>
    </dsp:sp>
    <dsp:sp modelId="{9C050980-531A-EB4B-9943-E4B2D7A82C49}">
      <dsp:nvSpPr>
        <dsp:cNvPr id="0" name=""/>
        <dsp:cNvSpPr/>
      </dsp:nvSpPr>
      <dsp:spPr>
        <a:xfrm>
          <a:off x="3047138" y="1554402"/>
          <a:ext cx="2020723" cy="367956"/>
        </a:xfrm>
        <a:prstGeom prst="roundRect">
          <a:avLst/>
        </a:prstGeom>
        <a:solidFill>
          <a:schemeClr val="lt1">
            <a:alpha val="90000"/>
            <a:hueOff val="0"/>
            <a:satOff val="0"/>
            <a:lumOff val="0"/>
            <a:alphaOff val="0"/>
          </a:schemeClr>
        </a:solidFill>
        <a:ln w="12700" cap="flat" cmpd="sng" algn="ctr">
          <a:solidFill>
            <a:schemeClr val="accent1">
              <a:shade val="80000"/>
              <a:hueOff val="162758"/>
              <a:satOff val="3105"/>
              <a:lumOff val="137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1">
            <a:lnSpc>
              <a:spcPct val="90000"/>
            </a:lnSpc>
            <a:spcBef>
              <a:spcPct val="0"/>
            </a:spcBef>
            <a:spcAft>
              <a:spcPct val="35000"/>
            </a:spcAft>
            <a:buNone/>
          </a:pPr>
          <a:r>
            <a:rPr lang="ar-SA" sz="1100" kern="1200">
              <a:solidFill>
                <a:schemeClr val="tx2">
                  <a:lumMod val="60000"/>
                  <a:lumOff val="40000"/>
                </a:schemeClr>
              </a:solidFill>
              <a:cs typeface="mohammad bold art 1" pitchFamily="2" charset="-78"/>
            </a:rPr>
            <a:t>موظفي الشخص المرخص</a:t>
          </a:r>
          <a:endParaRPr lang="en-US" sz="1100" kern="1200" dirty="0">
            <a:solidFill>
              <a:schemeClr val="tx2">
                <a:lumMod val="60000"/>
                <a:lumOff val="40000"/>
              </a:schemeClr>
            </a:solidFill>
            <a:cs typeface="mohammad bold art 1" pitchFamily="2" charset="-78"/>
          </a:endParaRPr>
        </a:p>
      </dsp:txBody>
      <dsp:txXfrm>
        <a:off x="3065100" y="1572364"/>
        <a:ext cx="1984799" cy="332032"/>
      </dsp:txXfrm>
    </dsp:sp>
    <dsp:sp modelId="{8254716D-8237-504C-BBBC-BE138DBFDB78}">
      <dsp:nvSpPr>
        <dsp:cNvPr id="0" name=""/>
        <dsp:cNvSpPr/>
      </dsp:nvSpPr>
      <dsp:spPr>
        <a:xfrm>
          <a:off x="3047138" y="1968353"/>
          <a:ext cx="2020723" cy="367956"/>
        </a:xfrm>
        <a:prstGeom prst="roundRect">
          <a:avLst/>
        </a:prstGeom>
        <a:solidFill>
          <a:schemeClr val="lt1">
            <a:alpha val="90000"/>
            <a:hueOff val="0"/>
            <a:satOff val="0"/>
            <a:lumOff val="0"/>
            <a:alphaOff val="0"/>
          </a:schemeClr>
        </a:solidFill>
        <a:ln w="12700" cap="flat" cmpd="sng" algn="ctr">
          <a:solidFill>
            <a:schemeClr val="accent1">
              <a:shade val="80000"/>
              <a:hueOff val="217011"/>
              <a:satOff val="4140"/>
              <a:lumOff val="182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1">
            <a:lnSpc>
              <a:spcPct val="90000"/>
            </a:lnSpc>
            <a:spcBef>
              <a:spcPct val="0"/>
            </a:spcBef>
            <a:spcAft>
              <a:spcPct val="35000"/>
            </a:spcAft>
            <a:buNone/>
          </a:pPr>
          <a:r>
            <a:rPr lang="ar-SA" sz="1100" kern="1200" dirty="0">
              <a:solidFill>
                <a:schemeClr val="tx2">
                  <a:lumMod val="60000"/>
                  <a:lumOff val="40000"/>
                </a:schemeClr>
              </a:solidFill>
              <a:cs typeface="mohammad bold art 1" pitchFamily="2" charset="-78"/>
            </a:rPr>
            <a:t>الذين يطلعون بشكلٍ غير مشروع</a:t>
          </a:r>
          <a:endParaRPr lang="en-US" sz="1100" kern="1200" dirty="0">
            <a:solidFill>
              <a:schemeClr val="tx2">
                <a:lumMod val="60000"/>
                <a:lumOff val="40000"/>
              </a:schemeClr>
            </a:solidFill>
            <a:cs typeface="mohammad bold art 1" pitchFamily="2" charset="-78"/>
          </a:endParaRPr>
        </a:p>
      </dsp:txBody>
      <dsp:txXfrm>
        <a:off x="3065100" y="1986315"/>
        <a:ext cx="1984799" cy="332032"/>
      </dsp:txXfrm>
    </dsp:sp>
    <dsp:sp modelId="{F6310D4C-5D1B-D145-81E9-624FEF5065FD}">
      <dsp:nvSpPr>
        <dsp:cNvPr id="0" name=""/>
        <dsp:cNvSpPr/>
      </dsp:nvSpPr>
      <dsp:spPr>
        <a:xfrm>
          <a:off x="3047138" y="2382304"/>
          <a:ext cx="2020723" cy="367956"/>
        </a:xfrm>
        <a:prstGeom prst="roundRect">
          <a:avLst/>
        </a:prstGeom>
        <a:solidFill>
          <a:schemeClr val="lt1">
            <a:alpha val="90000"/>
            <a:hueOff val="0"/>
            <a:satOff val="0"/>
            <a:lumOff val="0"/>
            <a:alphaOff val="0"/>
          </a:schemeClr>
        </a:solidFill>
        <a:ln w="12700" cap="flat" cmpd="sng" algn="ctr">
          <a:solidFill>
            <a:schemeClr val="accent1">
              <a:shade val="80000"/>
              <a:hueOff val="271263"/>
              <a:satOff val="5175"/>
              <a:lumOff val="228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1">
            <a:lnSpc>
              <a:spcPct val="90000"/>
            </a:lnSpc>
            <a:spcBef>
              <a:spcPct val="0"/>
            </a:spcBef>
            <a:spcAft>
              <a:spcPct val="35000"/>
            </a:spcAft>
            <a:buNone/>
          </a:pPr>
          <a:r>
            <a:rPr lang="ar-SA" sz="1100" kern="1200" dirty="0">
              <a:solidFill>
                <a:schemeClr val="tx2">
                  <a:lumMod val="60000"/>
                  <a:lumOff val="40000"/>
                </a:schemeClr>
              </a:solidFill>
              <a:cs typeface="mohammad bold art 1" pitchFamily="2" charset="-78"/>
            </a:rPr>
            <a:t>أي شخص آخر ينطبق عليه تعريف المطلع</a:t>
          </a:r>
          <a:endParaRPr lang="en-US" sz="1100" kern="1200" dirty="0">
            <a:solidFill>
              <a:schemeClr val="tx2">
                <a:lumMod val="60000"/>
                <a:lumOff val="40000"/>
              </a:schemeClr>
            </a:solidFill>
            <a:cs typeface="mohammad bold art 1" pitchFamily="2" charset="-78"/>
          </a:endParaRPr>
        </a:p>
      </dsp:txBody>
      <dsp:txXfrm>
        <a:off x="3065100" y="2400266"/>
        <a:ext cx="1984799" cy="3320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4AA216-8765-2B44-80EE-81B6428425B7}">
      <dsp:nvSpPr>
        <dsp:cNvPr id="0" name=""/>
        <dsp:cNvSpPr/>
      </dsp:nvSpPr>
      <dsp:spPr>
        <a:xfrm>
          <a:off x="0" y="0"/>
          <a:ext cx="5181600" cy="946680"/>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ar-KW" sz="1500" b="0" kern="1200" dirty="0">
              <a:solidFill>
                <a:schemeClr val="accent1">
                  <a:lumMod val="75000"/>
                </a:schemeClr>
              </a:solidFill>
              <a:cs typeface="mohammad bold art 1" pitchFamily="2" charset="-78"/>
            </a:rPr>
            <a:t>قيام فريق الرقابة على التداول برصد الممارسات الخاطئة واعداد تقرير فني بشأنها.</a:t>
          </a:r>
          <a:endParaRPr lang="en-US" sz="1500" b="0" kern="1200" dirty="0">
            <a:solidFill>
              <a:schemeClr val="accent1">
                <a:lumMod val="75000"/>
              </a:schemeClr>
            </a:solidFill>
          </a:endParaRPr>
        </a:p>
      </dsp:txBody>
      <dsp:txXfrm>
        <a:off x="27727" y="27727"/>
        <a:ext cx="4160058" cy="891226"/>
      </dsp:txXfrm>
    </dsp:sp>
    <dsp:sp modelId="{322E14B2-D9DE-834C-A2F1-26F4C2343979}">
      <dsp:nvSpPr>
        <dsp:cNvPr id="0" name=""/>
        <dsp:cNvSpPr/>
      </dsp:nvSpPr>
      <dsp:spPr>
        <a:xfrm>
          <a:off x="457199" y="1104461"/>
          <a:ext cx="5181600" cy="946680"/>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ar-KW" sz="1500" b="0" kern="1200" dirty="0">
              <a:solidFill>
                <a:schemeClr val="accent1">
                  <a:lumMod val="75000"/>
                </a:schemeClr>
              </a:solidFill>
              <a:cs typeface="mohammad bold art 1" pitchFamily="2" charset="-78"/>
            </a:rPr>
            <a:t>الإحالة للتحقيق والقيام بإجراءات التحقيق مع الأطراف المسببة للتداولات المخالفة وإعداد تقرير نهائي بشأنها.</a:t>
          </a:r>
          <a:endParaRPr lang="en-US" sz="1500" b="0" kern="1200" dirty="0">
            <a:solidFill>
              <a:schemeClr val="accent1">
                <a:lumMod val="75000"/>
              </a:schemeClr>
            </a:solidFill>
          </a:endParaRPr>
        </a:p>
      </dsp:txBody>
      <dsp:txXfrm>
        <a:off x="484926" y="1132188"/>
        <a:ext cx="4053603" cy="891226"/>
      </dsp:txXfrm>
    </dsp:sp>
    <dsp:sp modelId="{30F2BD15-0364-F746-A6DD-933224E57B3E}">
      <dsp:nvSpPr>
        <dsp:cNvPr id="0" name=""/>
        <dsp:cNvSpPr/>
      </dsp:nvSpPr>
      <dsp:spPr>
        <a:xfrm>
          <a:off x="914399" y="2208922"/>
          <a:ext cx="5181600" cy="946680"/>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ar-KW" sz="1500" b="0" kern="1200" dirty="0">
              <a:solidFill>
                <a:schemeClr val="accent1">
                  <a:lumMod val="75000"/>
                </a:schemeClr>
              </a:solidFill>
              <a:cs typeface="mohammad bold art 1" pitchFamily="2" charset="-78"/>
            </a:rPr>
            <a:t>في حال تحقق ثبوت أركان المخالفة يتم تقديم بلاغ للنائب العام.</a:t>
          </a:r>
          <a:endParaRPr lang="en-US" sz="1500" b="0" kern="1200" dirty="0">
            <a:solidFill>
              <a:schemeClr val="accent1">
                <a:lumMod val="75000"/>
              </a:schemeClr>
            </a:solidFill>
          </a:endParaRPr>
        </a:p>
      </dsp:txBody>
      <dsp:txXfrm>
        <a:off x="942126" y="2236649"/>
        <a:ext cx="4053603" cy="891226"/>
      </dsp:txXfrm>
    </dsp:sp>
    <dsp:sp modelId="{B01692C0-30C7-DC47-B216-DEFDA050772F}">
      <dsp:nvSpPr>
        <dsp:cNvPr id="0" name=""/>
        <dsp:cNvSpPr/>
      </dsp:nvSpPr>
      <dsp:spPr>
        <a:xfrm>
          <a:off x="4566257" y="717899"/>
          <a:ext cx="615342" cy="615342"/>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rgbClr val="9966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0" kern="1200">
            <a:solidFill>
              <a:schemeClr val="accent1">
                <a:lumMod val="75000"/>
              </a:schemeClr>
            </a:solidFill>
          </a:endParaRPr>
        </a:p>
      </dsp:txBody>
      <dsp:txXfrm>
        <a:off x="4704709" y="717899"/>
        <a:ext cx="338438" cy="463045"/>
      </dsp:txXfrm>
    </dsp:sp>
    <dsp:sp modelId="{A302CBA0-58DD-FD46-883B-1DF3BE047E3E}">
      <dsp:nvSpPr>
        <dsp:cNvPr id="0" name=""/>
        <dsp:cNvSpPr/>
      </dsp:nvSpPr>
      <dsp:spPr>
        <a:xfrm>
          <a:off x="5023457" y="1816049"/>
          <a:ext cx="615342" cy="615342"/>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rgbClr val="9966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0" kern="1200">
            <a:solidFill>
              <a:schemeClr val="accent1">
                <a:lumMod val="75000"/>
              </a:schemeClr>
            </a:solidFill>
          </a:endParaRPr>
        </a:p>
      </dsp:txBody>
      <dsp:txXfrm>
        <a:off x="5161909" y="1816049"/>
        <a:ext cx="338438" cy="46304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306778BD-22E6-F747-AD07-2627F21FB412}" type="datetimeFigureOut">
              <a:rPr lang="en-US" smtClean="0"/>
              <a:t>4/28/2024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1440" tIns="45720" rIns="91440" bIns="45720" rtlCol="0" anchor="b"/>
          <a:lstStyle>
            <a:lvl1pPr algn="r">
              <a:defRPr sz="1200"/>
            </a:lvl1pPr>
          </a:lstStyle>
          <a:p>
            <a:fld id="{8D5C6C5B-01DE-924F-9529-1A8D066B2C73}" type="slidenum">
              <a:rPr lang="en-US" smtClean="0"/>
              <a:t>‹#›</a:t>
            </a:fld>
            <a:endParaRPr lang="en-US"/>
          </a:p>
        </p:txBody>
      </p:sp>
    </p:spTree>
    <p:extLst>
      <p:ext uri="{BB962C8B-B14F-4D97-AF65-F5344CB8AC3E}">
        <p14:creationId xmlns:p14="http://schemas.microsoft.com/office/powerpoint/2010/main" val="676003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D5C6C5B-01DE-924F-9529-1A8D066B2C73}" type="slidenum">
              <a:rPr lang="en-US" smtClean="0"/>
              <a:t>1</a:t>
            </a:fld>
            <a:endParaRPr lang="en-US"/>
          </a:p>
        </p:txBody>
      </p:sp>
    </p:spTree>
    <p:extLst>
      <p:ext uri="{BB962C8B-B14F-4D97-AF65-F5344CB8AC3E}">
        <p14:creationId xmlns:p14="http://schemas.microsoft.com/office/powerpoint/2010/main" val="1136821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KW"/>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KW"/>
          </a:p>
        </p:txBody>
      </p:sp>
      <p:sp>
        <p:nvSpPr>
          <p:cNvPr id="4" name="Date Placeholder 3"/>
          <p:cNvSpPr>
            <a:spLocks noGrp="1"/>
          </p:cNvSpPr>
          <p:nvPr>
            <p:ph type="dt" sz="half" idx="10"/>
          </p:nvPr>
        </p:nvSpPr>
        <p:spPr/>
        <p:txBody>
          <a:bodyPr/>
          <a:lstStyle/>
          <a:p>
            <a:fld id="{A6584352-4896-44F0-A209-39C488F0A516}" type="datetimeFigureOut">
              <a:rPr lang="ar-KW" smtClean="0"/>
              <a:t>20/10/1445</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839879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10"/>
          </p:nvPr>
        </p:nvSpPr>
        <p:spPr/>
        <p:txBody>
          <a:bodyPr/>
          <a:lstStyle/>
          <a:p>
            <a:fld id="{A6584352-4896-44F0-A209-39C488F0A516}" type="datetimeFigureOut">
              <a:rPr lang="ar-KW" smtClean="0"/>
              <a:t>20/10/1445</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429827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ar-KW"/>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10"/>
          </p:nvPr>
        </p:nvSpPr>
        <p:spPr/>
        <p:txBody>
          <a:bodyPr/>
          <a:lstStyle/>
          <a:p>
            <a:fld id="{A6584352-4896-44F0-A209-39C488F0A516}" type="datetimeFigureOut">
              <a:rPr lang="ar-KW" smtClean="0"/>
              <a:t>20/10/1445</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808616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10"/>
          </p:nvPr>
        </p:nvSpPr>
        <p:spPr/>
        <p:txBody>
          <a:bodyPr/>
          <a:lstStyle/>
          <a:p>
            <a:fld id="{A6584352-4896-44F0-A209-39C488F0A516}" type="datetimeFigureOut">
              <a:rPr lang="ar-KW" smtClean="0"/>
              <a:t>20/10/1445</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171589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KW"/>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584352-4896-44F0-A209-39C488F0A516}" type="datetimeFigureOut">
              <a:rPr lang="ar-KW" smtClean="0"/>
              <a:t>20/10/1445</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926815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5" name="Date Placeholder 4"/>
          <p:cNvSpPr>
            <a:spLocks noGrp="1"/>
          </p:cNvSpPr>
          <p:nvPr>
            <p:ph type="dt" sz="half" idx="10"/>
          </p:nvPr>
        </p:nvSpPr>
        <p:spPr/>
        <p:txBody>
          <a:bodyPr/>
          <a:lstStyle/>
          <a:p>
            <a:fld id="{A6584352-4896-44F0-A209-39C488F0A516}" type="datetimeFigureOut">
              <a:rPr lang="ar-KW" smtClean="0"/>
              <a:t>20/10/1445</a:t>
            </a:fld>
            <a:endParaRPr lang="ar-KW"/>
          </a:p>
        </p:txBody>
      </p:sp>
      <p:sp>
        <p:nvSpPr>
          <p:cNvPr id="6" name="Footer Placeholder 5"/>
          <p:cNvSpPr>
            <a:spLocks noGrp="1"/>
          </p:cNvSpPr>
          <p:nvPr>
            <p:ph type="ftr" sz="quarter" idx="11"/>
          </p:nvPr>
        </p:nvSpPr>
        <p:spPr/>
        <p:txBody>
          <a:bodyPr/>
          <a:lstStyle/>
          <a:p>
            <a:endParaRPr lang="ar-KW"/>
          </a:p>
        </p:txBody>
      </p:sp>
      <p:sp>
        <p:nvSpPr>
          <p:cNvPr id="7" name="Slide Number Placeholder 6"/>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1035341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ar-KW"/>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7" name="Date Placeholder 6"/>
          <p:cNvSpPr>
            <a:spLocks noGrp="1"/>
          </p:cNvSpPr>
          <p:nvPr>
            <p:ph type="dt" sz="half" idx="10"/>
          </p:nvPr>
        </p:nvSpPr>
        <p:spPr/>
        <p:txBody>
          <a:bodyPr/>
          <a:lstStyle/>
          <a:p>
            <a:fld id="{A6584352-4896-44F0-A209-39C488F0A516}" type="datetimeFigureOut">
              <a:rPr lang="ar-KW" smtClean="0"/>
              <a:t>20/10/1445</a:t>
            </a:fld>
            <a:endParaRPr lang="ar-KW"/>
          </a:p>
        </p:txBody>
      </p:sp>
      <p:sp>
        <p:nvSpPr>
          <p:cNvPr id="8" name="Footer Placeholder 7"/>
          <p:cNvSpPr>
            <a:spLocks noGrp="1"/>
          </p:cNvSpPr>
          <p:nvPr>
            <p:ph type="ftr" sz="quarter" idx="11"/>
          </p:nvPr>
        </p:nvSpPr>
        <p:spPr/>
        <p:txBody>
          <a:bodyPr/>
          <a:lstStyle/>
          <a:p>
            <a:endParaRPr lang="ar-KW"/>
          </a:p>
        </p:txBody>
      </p:sp>
      <p:sp>
        <p:nvSpPr>
          <p:cNvPr id="9" name="Slide Number Placeholder 8"/>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831335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Date Placeholder 2"/>
          <p:cNvSpPr>
            <a:spLocks noGrp="1"/>
          </p:cNvSpPr>
          <p:nvPr>
            <p:ph type="dt" sz="half" idx="10"/>
          </p:nvPr>
        </p:nvSpPr>
        <p:spPr/>
        <p:txBody>
          <a:bodyPr/>
          <a:lstStyle/>
          <a:p>
            <a:fld id="{A6584352-4896-44F0-A209-39C488F0A516}" type="datetimeFigureOut">
              <a:rPr lang="ar-KW" smtClean="0"/>
              <a:t>20/10/1445</a:t>
            </a:fld>
            <a:endParaRPr lang="ar-KW"/>
          </a:p>
        </p:txBody>
      </p:sp>
      <p:sp>
        <p:nvSpPr>
          <p:cNvPr id="4" name="Footer Placeholder 3"/>
          <p:cNvSpPr>
            <a:spLocks noGrp="1"/>
          </p:cNvSpPr>
          <p:nvPr>
            <p:ph type="ftr" sz="quarter" idx="11"/>
          </p:nvPr>
        </p:nvSpPr>
        <p:spPr/>
        <p:txBody>
          <a:bodyPr/>
          <a:lstStyle/>
          <a:p>
            <a:endParaRPr lang="ar-KW"/>
          </a:p>
        </p:txBody>
      </p:sp>
      <p:sp>
        <p:nvSpPr>
          <p:cNvPr id="5" name="Slide Number Placeholder 4"/>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1212091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84352-4896-44F0-A209-39C488F0A516}" type="datetimeFigureOut">
              <a:rPr lang="ar-KW" smtClean="0"/>
              <a:t>20/10/1445</a:t>
            </a:fld>
            <a:endParaRPr lang="ar-KW"/>
          </a:p>
        </p:txBody>
      </p:sp>
      <p:sp>
        <p:nvSpPr>
          <p:cNvPr id="3" name="Footer Placeholder 2"/>
          <p:cNvSpPr>
            <a:spLocks noGrp="1"/>
          </p:cNvSpPr>
          <p:nvPr>
            <p:ph type="ftr" sz="quarter" idx="11"/>
          </p:nvPr>
        </p:nvSpPr>
        <p:spPr/>
        <p:txBody>
          <a:bodyPr/>
          <a:lstStyle/>
          <a:p>
            <a:endParaRPr lang="ar-KW"/>
          </a:p>
        </p:txBody>
      </p:sp>
      <p:sp>
        <p:nvSpPr>
          <p:cNvPr id="4" name="Slide Number Placeholder 3"/>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276751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KW"/>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584352-4896-44F0-A209-39C488F0A516}" type="datetimeFigureOut">
              <a:rPr lang="ar-KW" smtClean="0"/>
              <a:t>20/10/1445</a:t>
            </a:fld>
            <a:endParaRPr lang="ar-KW"/>
          </a:p>
        </p:txBody>
      </p:sp>
      <p:sp>
        <p:nvSpPr>
          <p:cNvPr id="6" name="Footer Placeholder 5"/>
          <p:cNvSpPr>
            <a:spLocks noGrp="1"/>
          </p:cNvSpPr>
          <p:nvPr>
            <p:ph type="ftr" sz="quarter" idx="11"/>
          </p:nvPr>
        </p:nvSpPr>
        <p:spPr/>
        <p:txBody>
          <a:bodyPr/>
          <a:lstStyle/>
          <a:p>
            <a:endParaRPr lang="ar-KW"/>
          </a:p>
        </p:txBody>
      </p:sp>
      <p:sp>
        <p:nvSpPr>
          <p:cNvPr id="7" name="Slide Number Placeholder 6"/>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3158060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KW"/>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KW"/>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584352-4896-44F0-A209-39C488F0A516}" type="datetimeFigureOut">
              <a:rPr lang="ar-KW" smtClean="0"/>
              <a:t>20/10/1445</a:t>
            </a:fld>
            <a:endParaRPr lang="ar-KW"/>
          </a:p>
        </p:txBody>
      </p:sp>
      <p:sp>
        <p:nvSpPr>
          <p:cNvPr id="6" name="Footer Placeholder 5"/>
          <p:cNvSpPr>
            <a:spLocks noGrp="1"/>
          </p:cNvSpPr>
          <p:nvPr>
            <p:ph type="ftr" sz="quarter" idx="11"/>
          </p:nvPr>
        </p:nvSpPr>
        <p:spPr/>
        <p:txBody>
          <a:bodyPr/>
          <a:lstStyle/>
          <a:p>
            <a:endParaRPr lang="ar-KW"/>
          </a:p>
        </p:txBody>
      </p:sp>
      <p:sp>
        <p:nvSpPr>
          <p:cNvPr id="7" name="Slide Number Placeholder 6"/>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156146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r-KW"/>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84352-4896-44F0-A209-39C488F0A516}" type="datetimeFigureOut">
              <a:rPr lang="ar-KW" smtClean="0"/>
              <a:t>20/10/1445</a:t>
            </a:fld>
            <a:endParaRPr lang="ar-KW"/>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KW"/>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7D6B5-4F74-419E-BB4B-29ED9B35EF7E}" type="slidenum">
              <a:rPr lang="ar-KW" smtClean="0"/>
              <a:t>‹#›</a:t>
            </a:fld>
            <a:endParaRPr lang="ar-KW"/>
          </a:p>
        </p:txBody>
      </p:sp>
    </p:spTree>
    <p:extLst>
      <p:ext uri="{BB962C8B-B14F-4D97-AF65-F5344CB8AC3E}">
        <p14:creationId xmlns:p14="http://schemas.microsoft.com/office/powerpoint/2010/main" val="3309502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K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9.tiff"/><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C47F10-A2F1-43E1-98C8-DC249C91B2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5242" y="65341"/>
            <a:ext cx="3014839" cy="1077834"/>
          </a:xfrm>
          <a:prstGeom prst="rect">
            <a:avLst/>
          </a:prstGeom>
        </p:spPr>
      </p:pic>
      <p:sp>
        <p:nvSpPr>
          <p:cNvPr id="2" name="Title 1">
            <a:extLst>
              <a:ext uri="{FF2B5EF4-FFF2-40B4-BE49-F238E27FC236}">
                <a16:creationId xmlns:a16="http://schemas.microsoft.com/office/drawing/2014/main" id="{746D7EF5-F678-65AA-0014-98FCA2BAF580}"/>
              </a:ext>
            </a:extLst>
          </p:cNvPr>
          <p:cNvSpPr txBox="1">
            <a:spLocks/>
          </p:cNvSpPr>
          <p:nvPr/>
        </p:nvSpPr>
        <p:spPr>
          <a:xfrm>
            <a:off x="2299317" y="1731497"/>
            <a:ext cx="5575436" cy="16975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ar-KW" sz="4000" b="1" dirty="0">
                <a:solidFill>
                  <a:srgbClr val="AD8100"/>
                </a:solidFill>
                <a:cs typeface="mohammad bold art 1" pitchFamily="2" charset="-78"/>
              </a:rPr>
              <a:t>سلوكيات وممارسات التداول المخالفة وغير المشروعة</a:t>
            </a:r>
            <a:endParaRPr lang="ar-KW" sz="4800" b="1" dirty="0">
              <a:solidFill>
                <a:srgbClr val="AD8100"/>
              </a:solidFill>
              <a:cs typeface="mohammad bold art 1" pitchFamily="2" charset="-78"/>
            </a:endParaRPr>
          </a:p>
        </p:txBody>
      </p:sp>
      <p:sp>
        <p:nvSpPr>
          <p:cNvPr id="3" name="Rectangle 2">
            <a:extLst>
              <a:ext uri="{FF2B5EF4-FFF2-40B4-BE49-F238E27FC236}">
                <a16:creationId xmlns:a16="http://schemas.microsoft.com/office/drawing/2014/main" id="{FB035219-62DB-4378-89F1-1BAE070630BC}"/>
              </a:ext>
            </a:extLst>
          </p:cNvPr>
          <p:cNvSpPr/>
          <p:nvPr/>
        </p:nvSpPr>
        <p:spPr>
          <a:xfrm>
            <a:off x="240846" y="102055"/>
            <a:ext cx="914400" cy="880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A4DD21A5-B61B-498E-83B3-FFE720BC7C49}"/>
              </a:ext>
            </a:extLst>
          </p:cNvPr>
          <p:cNvCxnSpPr>
            <a:cxnSpLocks/>
          </p:cNvCxnSpPr>
          <p:nvPr/>
        </p:nvCxnSpPr>
        <p:spPr>
          <a:xfrm flipH="1">
            <a:off x="3441693" y="3553761"/>
            <a:ext cx="3652711" cy="8126"/>
          </a:xfrm>
          <a:prstGeom prst="line">
            <a:avLst/>
          </a:prstGeom>
          <a:ln>
            <a:solidFill>
              <a:srgbClr val="023C5B"/>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627983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a:buNone/>
            </a:pPr>
            <a:r>
              <a:rPr lang="ar-KW" sz="1800" b="1" u="sng" dirty="0">
                <a:solidFill>
                  <a:srgbClr val="1F4E79"/>
                </a:solidFill>
                <a:cs typeface="mohammad bold art 1" pitchFamily="2" charset="-78"/>
              </a:rPr>
              <a:t>يتوافر لدى أي مستثمر يرغب بالتداول في بورصة الأوراق المالية العديد من القنوات او الوسائل التي يمكن من خلالها التداول ، ونستعرضها كالتالي:</a:t>
            </a:r>
          </a:p>
          <a:p>
            <a:pPr marL="0" indent="0" algn="just" rtl="1">
              <a:buNone/>
            </a:pPr>
            <a:endParaRPr lang="ar-KW" sz="1800" b="1" u="sng" dirty="0">
              <a:solidFill>
                <a:schemeClr val="accent1">
                  <a:lumMod val="75000"/>
                </a:schemeClr>
              </a:solidFill>
              <a:cs typeface="mohammad bold art 1" pitchFamily="2" charset="-78"/>
            </a:endParaRPr>
          </a:p>
          <a:p>
            <a:pPr marL="457200" indent="-457200" algn="just" rtl="1">
              <a:buFont typeface="+mj-lt"/>
              <a:buAutoNum type="arabicPeriod"/>
            </a:pPr>
            <a:r>
              <a:rPr lang="ar-KW" sz="1800" dirty="0">
                <a:solidFill>
                  <a:schemeClr val="accent1">
                    <a:lumMod val="75000"/>
                  </a:schemeClr>
                </a:solidFill>
                <a:cs typeface="mohammad bold art 1" pitchFamily="2" charset="-78"/>
              </a:rPr>
              <a:t>فتح حساب تداول لدى الشركة الكويتية للمقاصة وهي أكثر شيوعاً بالتداول، حيث يخصص لكل مستثمر رقم تداول خاص فيه ويتم من خلاله تنفيذ الصفقات والاوامر بالنظام الآلي، ويتم تنفيذ هذه الأوامر من خلال وسيط مرخص.</a:t>
            </a:r>
          </a:p>
          <a:p>
            <a:pPr marL="457200" indent="-457200" algn="just" rtl="1">
              <a:buAutoNum type="arabicPeriod"/>
            </a:pPr>
            <a:r>
              <a:rPr lang="ar-KW" sz="1800" dirty="0">
                <a:solidFill>
                  <a:schemeClr val="accent1">
                    <a:lumMod val="75000"/>
                  </a:schemeClr>
                </a:solidFill>
                <a:cs typeface="mohammad bold art 1" pitchFamily="2" charset="-78"/>
              </a:rPr>
              <a:t>فتح حساب التداول الالكتروني، حيث تقوم عدة شركات مصرح لها بتقديم هذه الخدمة بتوفير حسابات إلكترونية لعملائها، تمكنهم من التداول وإدخال الأوامر آليا.</a:t>
            </a:r>
          </a:p>
          <a:p>
            <a:pPr marL="457200" indent="-457200" algn="just" rtl="1">
              <a:buAutoNum type="arabicPeriod"/>
            </a:pPr>
            <a:r>
              <a:rPr lang="ar-KW" sz="1800" dirty="0">
                <a:solidFill>
                  <a:schemeClr val="accent1">
                    <a:lumMod val="75000"/>
                  </a:schemeClr>
                </a:solidFill>
                <a:cs typeface="mohammad bold art 1" pitchFamily="2" charset="-78"/>
              </a:rPr>
              <a:t>التداول من خلال محافظ استثمارية تفتح لدى شخص مرخص له بممارسة نشاط مدير محفظة اسثمار، وتتنوع المحافط الإستثمارية وفقا للأتي:</a:t>
            </a:r>
          </a:p>
          <a:p>
            <a:pPr marL="857250" lvl="1" indent="-457200" algn="just" rtl="1">
              <a:lnSpc>
                <a:spcPct val="150000"/>
              </a:lnSpc>
              <a:buAutoNum type="arabicPeriod"/>
            </a:pPr>
            <a:r>
              <a:rPr lang="ar-KW" sz="1800" dirty="0">
                <a:solidFill>
                  <a:schemeClr val="accent1">
                    <a:lumMod val="75000"/>
                  </a:schemeClr>
                </a:solidFill>
                <a:cs typeface="mohammad bold art 1" pitchFamily="2" charset="-78"/>
              </a:rPr>
              <a:t>محافظ بإدارة الشركة</a:t>
            </a:r>
          </a:p>
          <a:p>
            <a:pPr marL="857250" lvl="1" indent="-457200" algn="just" rtl="1">
              <a:lnSpc>
                <a:spcPct val="150000"/>
              </a:lnSpc>
              <a:buAutoNum type="arabicPeriod"/>
            </a:pPr>
            <a:r>
              <a:rPr lang="ar-KW" sz="1800" dirty="0">
                <a:solidFill>
                  <a:schemeClr val="accent1">
                    <a:lumMod val="75000"/>
                  </a:schemeClr>
                </a:solidFill>
                <a:cs typeface="mohammad bold art 1" pitchFamily="2" charset="-78"/>
              </a:rPr>
              <a:t>محافظ بإدارة العميل</a:t>
            </a:r>
          </a:p>
          <a:p>
            <a:pPr marL="857250" lvl="1" indent="-457200" algn="just" rtl="1">
              <a:lnSpc>
                <a:spcPct val="150000"/>
              </a:lnSpc>
              <a:buAutoNum type="arabicPeriod"/>
            </a:pPr>
            <a:r>
              <a:rPr lang="ar-KW" sz="1800" dirty="0">
                <a:solidFill>
                  <a:schemeClr val="accent1">
                    <a:lumMod val="75000"/>
                  </a:schemeClr>
                </a:solidFill>
                <a:cs typeface="mohammad bold art 1" pitchFamily="2" charset="-78"/>
              </a:rPr>
              <a:t>محفظة استثمارية للحفظ</a:t>
            </a: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5876925"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آلية التداول في السوق</a:t>
            </a:r>
            <a:endParaRPr lang="en-US" sz="3000" dirty="0">
              <a:solidFill>
                <a:srgbClr val="AD8100"/>
              </a:solidFill>
              <a:cs typeface="mohammad bold art 1" pitchFamily="2" charset="-78"/>
            </a:endParaRP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30837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a:buNone/>
            </a:pPr>
            <a:r>
              <a:rPr lang="ar-KW" sz="1800" b="1" u="sng" dirty="0">
                <a:solidFill>
                  <a:srgbClr val="1F4E79"/>
                </a:solidFill>
                <a:cs typeface="mohammad bold art 1" pitchFamily="2" charset="-78"/>
              </a:rPr>
              <a:t>مؤشر البورصة:</a:t>
            </a:r>
          </a:p>
          <a:p>
            <a:pPr marL="0" indent="0" algn="just" rtl="1">
              <a:buNone/>
            </a:pPr>
            <a:r>
              <a:rPr lang="ar-KW" sz="1800" dirty="0">
                <a:solidFill>
                  <a:schemeClr val="accent1">
                    <a:lumMod val="75000"/>
                  </a:schemeClr>
                </a:solidFill>
                <a:cs typeface="mohammad bold art 1" pitchFamily="2" charset="-78"/>
              </a:rPr>
              <a:t>يمكن تعريف مؤشرات السوق بانها الأداة التي تقيس تغيرات أسعار الأسهم في السوق بشكل عام على أساس لحظي او يومي أو تراكمي، ولتكون بذلك هذه المؤشرات بمثابة المرآة التي تعكس أداء الشركات المدرجة.</a:t>
            </a:r>
          </a:p>
          <a:p>
            <a:pPr marL="0" indent="0" algn="just" rtl="1">
              <a:buNone/>
            </a:pPr>
            <a:r>
              <a:rPr lang="ar-KW" sz="1800" dirty="0">
                <a:solidFill>
                  <a:schemeClr val="accent1">
                    <a:lumMod val="75000"/>
                  </a:schemeClr>
                </a:solidFill>
                <a:cs typeface="mohammad bold art 1" pitchFamily="2" charset="-78"/>
              </a:rPr>
              <a:t> وتسهل المؤشرات على المتداول تتبع أداء سوق الأسهم وبناء قراراته الاستثمارية.</a:t>
            </a:r>
          </a:p>
          <a:p>
            <a:pPr marL="0" indent="0" algn="just" rtl="1">
              <a:buNone/>
            </a:pPr>
            <a:endParaRPr lang="ar-KW" sz="1800" dirty="0">
              <a:solidFill>
                <a:schemeClr val="accent1">
                  <a:lumMod val="75000"/>
                </a:schemeClr>
              </a:solidFill>
              <a:cs typeface="mohammad bold art 1" pitchFamily="2" charset="-78"/>
            </a:endParaRPr>
          </a:p>
          <a:p>
            <a:pPr marL="0" indent="0" algn="just" rtl="1">
              <a:buNone/>
            </a:pPr>
            <a:endParaRPr lang="ar-KW" sz="1800"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5876925"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مؤشرات السوق</a:t>
            </a:r>
            <a:endParaRPr lang="en-US" sz="3000" dirty="0">
              <a:solidFill>
                <a:srgbClr val="AD8100"/>
              </a:solidFill>
              <a:cs typeface="mohammad bold art 1" pitchFamily="2" charset="-78"/>
            </a:endParaRP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pic>
        <p:nvPicPr>
          <p:cNvPr id="7" name="Picture 6">
            <a:extLst>
              <a:ext uri="{FF2B5EF4-FFF2-40B4-BE49-F238E27FC236}">
                <a16:creationId xmlns:a16="http://schemas.microsoft.com/office/drawing/2014/main" id="{A12EA15C-4906-7380-E15B-74118331A2AE}"/>
              </a:ext>
            </a:extLst>
          </p:cNvPr>
          <p:cNvPicPr>
            <a:picLocks noChangeAspect="1"/>
          </p:cNvPicPr>
          <p:nvPr/>
        </p:nvPicPr>
        <p:blipFill>
          <a:blip r:embed="rId2"/>
          <a:stretch>
            <a:fillRect/>
          </a:stretch>
        </p:blipFill>
        <p:spPr>
          <a:xfrm>
            <a:off x="1052557" y="3072789"/>
            <a:ext cx="10086886" cy="2821513"/>
          </a:xfrm>
          <a:prstGeom prst="rect">
            <a:avLst/>
          </a:prstGeom>
        </p:spPr>
      </p:pic>
    </p:spTree>
    <p:extLst>
      <p:ext uri="{BB962C8B-B14F-4D97-AF65-F5344CB8AC3E}">
        <p14:creationId xmlns:p14="http://schemas.microsoft.com/office/powerpoint/2010/main" val="3830862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90B6-2EA7-42AF-1205-7766DA82912D}"/>
              </a:ext>
            </a:extLst>
          </p:cNvPr>
          <p:cNvSpPr>
            <a:spLocks noGrp="1"/>
          </p:cNvSpPr>
          <p:nvPr>
            <p:ph type="title"/>
          </p:nvPr>
        </p:nvSpPr>
        <p:spPr>
          <a:xfrm>
            <a:off x="648071" y="2359025"/>
            <a:ext cx="10475650" cy="1069975"/>
          </a:xfrm>
        </p:spPr>
        <p:txBody>
          <a:bodyPr>
            <a:normAutofit fontScale="90000"/>
          </a:bodyPr>
          <a:lstStyle/>
          <a:p>
            <a:pPr algn="ctr"/>
            <a:r>
              <a:rPr kumimoji="0" lang="ar-KW" sz="6000" b="1" i="0" strike="noStrike" kern="0" cap="none" spc="0" normalizeH="0" baseline="0" noProof="0" dirty="0">
                <a:ln>
                  <a:noFill/>
                </a:ln>
                <a:solidFill>
                  <a:srgbClr val="AD8100"/>
                </a:solidFill>
                <a:effectLst/>
                <a:uLnTx/>
                <a:uFillTx/>
                <a:latin typeface="Calibri"/>
                <a:cs typeface="mohammad bold art 1" pitchFamily="2" charset="-78"/>
              </a:rPr>
              <a:t>التعريف بسلوكيــات التــداول الخـــاطئة</a:t>
            </a:r>
          </a:p>
        </p:txBody>
      </p:sp>
    </p:spTree>
    <p:extLst>
      <p:ext uri="{BB962C8B-B14F-4D97-AF65-F5344CB8AC3E}">
        <p14:creationId xmlns:p14="http://schemas.microsoft.com/office/powerpoint/2010/main" val="267793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a:lnSpc>
                <a:spcPct val="150000"/>
              </a:lnSpc>
              <a:buNone/>
            </a:pPr>
            <a:r>
              <a:rPr lang="ar-KW" dirty="0">
                <a:solidFill>
                  <a:schemeClr val="accent1">
                    <a:lumMod val="75000"/>
                  </a:schemeClr>
                </a:solidFill>
                <a:cs typeface="mohammad bold art 1" pitchFamily="2" charset="-78"/>
              </a:rPr>
              <a:t>أولى القانون رقم (7) لسنة 2010 بشأن إنشاء هيئة أسواق المال وتنظيم نشاط الأوراق المالية ولائحته التنفيذية وتعديلاتهما وتحديداً الكتاب الرابع عشر (سلوكيات السوق) من اللائحة التنفيذية أهمية كبيرة فيما يتعلق بسلوكيات التداول، حيث تضمنت موادهما نصوصاً واضحة وتحديداً للممارسات و السلوكيات الخاطئة أو المخالفة، خاصةً وأن بعضاً من مخالفاتها ترقى إلى مرتبة  "الجريمة" وهي بمجملها تخل بمبادئ العدالة والشفافية وعدم تكافؤ الفرص بالنسبة لعموم المتداولين، كما أنها تؤدي إلى وقوع العديد من المتداولين في الانخداع والتضليل المترتب على هذه التداولات.</a:t>
            </a:r>
            <a:endParaRPr lang="en-US" dirty="0">
              <a:solidFill>
                <a:schemeClr val="accent1">
                  <a:lumMod val="75000"/>
                </a:schemeClr>
              </a:solidFill>
              <a:cs typeface="mohammad bold art 1" pitchFamily="2" charset="-78"/>
            </a:endParaRPr>
          </a:p>
          <a:p>
            <a:pPr marL="0" indent="0" algn="just" rtl="1">
              <a:lnSpc>
                <a:spcPct val="150000"/>
              </a:lnSpc>
              <a:buNone/>
            </a:pPr>
            <a:endParaRPr lang="ar-KW" dirty="0">
              <a:solidFill>
                <a:schemeClr val="accent1">
                  <a:lumMod val="75000"/>
                </a:schemeClr>
              </a:solidFill>
              <a:cs typeface="mohammad bold art 1" pitchFamily="2" charset="-78"/>
            </a:endParaRPr>
          </a:p>
          <a:p>
            <a:pPr marL="0" indent="0" algn="just" rtl="1">
              <a:lnSpc>
                <a:spcPct val="150000"/>
              </a:lnSpc>
              <a:buNone/>
            </a:pPr>
            <a:endParaRPr lang="ar-KW"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567393"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39283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a:lnSpc>
                <a:spcPct val="150000"/>
              </a:lnSpc>
              <a:buNone/>
            </a:pPr>
            <a:r>
              <a:rPr lang="ar-KW" dirty="0">
                <a:solidFill>
                  <a:schemeClr val="accent1">
                    <a:lumMod val="75000"/>
                  </a:schemeClr>
                </a:solidFill>
                <a:cs typeface="mohammad bold art 1" pitchFamily="2" charset="-78"/>
              </a:rPr>
              <a:t>ونظراً لتعدد وتنوع السلوكيات المخالفة فقد جاء تجريم هذه السلوكيات من عدة مصادر سواء ما ورد في الفصل الحادي عشر من القانون رقم (7) وأيضاً ما ورد في الكتاب الرابع عشر من اللائحة التنفيذية، وذلك وفقاً للآتي:</a:t>
            </a:r>
          </a:p>
          <a:p>
            <a:pPr marL="0" indent="0" algn="just" rtl="1">
              <a:buNone/>
            </a:pPr>
            <a:endParaRPr lang="ar-KW" dirty="0">
              <a:solidFill>
                <a:schemeClr val="accent1">
                  <a:lumMod val="75000"/>
                </a:schemeClr>
              </a:solidFill>
              <a:cs typeface="mohammad bold art 1" pitchFamily="2" charset="-78"/>
            </a:endParaRPr>
          </a:p>
          <a:p>
            <a:pPr marL="0" indent="0" algn="just" rtl="1">
              <a:buNone/>
            </a:pPr>
            <a:endParaRPr lang="ar-KW"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416473"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pic>
        <p:nvPicPr>
          <p:cNvPr id="5" name="Picture 4">
            <a:extLst>
              <a:ext uri="{FF2B5EF4-FFF2-40B4-BE49-F238E27FC236}">
                <a16:creationId xmlns:a16="http://schemas.microsoft.com/office/drawing/2014/main" id="{F5E3F832-B1DC-6529-79C9-382653749762}"/>
              </a:ext>
            </a:extLst>
          </p:cNvPr>
          <p:cNvPicPr>
            <a:picLocks noChangeAspect="1"/>
          </p:cNvPicPr>
          <p:nvPr/>
        </p:nvPicPr>
        <p:blipFill>
          <a:blip r:embed="rId2"/>
          <a:stretch>
            <a:fillRect/>
          </a:stretch>
        </p:blipFill>
        <p:spPr>
          <a:xfrm>
            <a:off x="3639530" y="2740198"/>
            <a:ext cx="4912939" cy="2981152"/>
          </a:xfrm>
          <a:prstGeom prst="rect">
            <a:avLst/>
          </a:prstGeom>
        </p:spPr>
      </p:pic>
    </p:spTree>
    <p:extLst>
      <p:ext uri="{BB962C8B-B14F-4D97-AF65-F5344CB8AC3E}">
        <p14:creationId xmlns:p14="http://schemas.microsoft.com/office/powerpoint/2010/main" val="1650156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a:lnSpc>
                <a:spcPct val="150000"/>
              </a:lnSpc>
              <a:buNone/>
            </a:pPr>
            <a:r>
              <a:rPr lang="ar-KW" sz="2000" dirty="0">
                <a:solidFill>
                  <a:schemeClr val="accent1">
                    <a:lumMod val="75000"/>
                  </a:schemeClr>
                </a:solidFill>
                <a:cs typeface="mohammad bold art 1" pitchFamily="2" charset="-78"/>
              </a:rPr>
              <a:t>ومثلما كان هناك تدرج في جسامة وأثر السلوكيات المخالفة، فقد قابلها تدرج مماثل في الجزاءات والإجراءات في حق مرتكبي تلك السلوكيات, حيث جاءت عقوبات جرائم التداول المنصوص عليها في القانون واللائحة إما جزاءات جنائية تصدر بأحكام قضائية فقط، أو بأحكام قضائية وجزاءات تأديبية تصدر بقرارات من مجلس التأديب بالهيئة،  أما الممارسات غير المشروعة الواردة في الكتاب الرابع عشر (سلوكيات السوق) فيسأل مرتكبها مساءلة تأديبية فقط،  وفيما يلي رسم يوضح ما سبق:</a:t>
            </a:r>
          </a:p>
          <a:p>
            <a:pPr marL="0" indent="0" algn="just" rtl="1">
              <a:lnSpc>
                <a:spcPct val="150000"/>
              </a:lnSpc>
              <a:buNone/>
            </a:pPr>
            <a:endParaRPr lang="ar-KW" sz="2000" dirty="0">
              <a:solidFill>
                <a:schemeClr val="accent1">
                  <a:lumMod val="75000"/>
                </a:schemeClr>
              </a:solidFill>
              <a:cs typeface="mohammad bold art 1" pitchFamily="2" charset="-78"/>
            </a:endParaRPr>
          </a:p>
          <a:p>
            <a:pPr marL="0" indent="0" algn="just" rtl="1">
              <a:lnSpc>
                <a:spcPct val="150000"/>
              </a:lnSpc>
              <a:buNone/>
            </a:pPr>
            <a:endParaRPr lang="ar-KW" sz="2000" dirty="0">
              <a:solidFill>
                <a:schemeClr val="accent1">
                  <a:lumMod val="75000"/>
                </a:schemeClr>
              </a:solidFill>
              <a:cs typeface="mohammad bold art 1" pitchFamily="2" charset="-78"/>
            </a:endParaRPr>
          </a:p>
          <a:p>
            <a:pPr marL="0" indent="0" algn="just" rtl="1">
              <a:lnSpc>
                <a:spcPct val="150000"/>
              </a:lnSpc>
              <a:buNone/>
            </a:pPr>
            <a:endParaRPr lang="ar-KW" sz="2000"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389839"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graphicFrame>
        <p:nvGraphicFramePr>
          <p:cNvPr id="7" name="Diagram 6">
            <a:extLst>
              <a:ext uri="{FF2B5EF4-FFF2-40B4-BE49-F238E27FC236}">
                <a16:creationId xmlns:a16="http://schemas.microsoft.com/office/drawing/2014/main" id="{9026B0DA-1896-6128-47D3-257357991043}"/>
              </a:ext>
            </a:extLst>
          </p:cNvPr>
          <p:cNvGraphicFramePr/>
          <p:nvPr>
            <p:extLst>
              <p:ext uri="{D42A27DB-BD31-4B8C-83A1-F6EECF244321}">
                <p14:modId xmlns:p14="http://schemas.microsoft.com/office/powerpoint/2010/main" val="887697496"/>
              </p:ext>
            </p:extLst>
          </p:nvPr>
        </p:nvGraphicFramePr>
        <p:xfrm>
          <a:off x="-712577" y="3320251"/>
          <a:ext cx="6465307" cy="2782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105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rtl="1" fontAlgn="base"/>
            <a:r>
              <a:rPr lang="ar-KW" sz="2400" b="1" u="sng" dirty="0">
                <a:solidFill>
                  <a:srgbClr val="1F4E79"/>
                </a:solidFill>
                <a:latin typeface="Tahoma" panose="020B0604030504040204" pitchFamily="34" charset="0"/>
                <a:cs typeface="mohammad bold art 1" pitchFamily="2" charset="-78"/>
              </a:rPr>
              <a:t>وكما أشرنا سابقاً، فإن سلوكيات التداول المخالفة تتنوع بأشكالها وطرقها، ولعل أبرز هذه السلوكيات غير السليمة:</a:t>
            </a:r>
            <a:endParaRPr lang="en-US" sz="2400" b="1" u="sng" dirty="0">
              <a:solidFill>
                <a:srgbClr val="1F4E79"/>
              </a:solidFill>
              <a:latin typeface="Tahoma" panose="020B0604030504040204" pitchFamily="34" charset="0"/>
              <a:cs typeface="mohammad bold art 1" pitchFamily="2" charset="-78"/>
            </a:endParaRPr>
          </a:p>
          <a:p>
            <a:pPr algn="just" rtl="1" fontAlgn="base">
              <a:lnSpc>
                <a:spcPct val="150000"/>
              </a:lnSpc>
            </a:pPr>
            <a:endParaRPr lang="ar-KW" sz="2400" dirty="0">
              <a:solidFill>
                <a:schemeClr val="accent1">
                  <a:lumMod val="75000"/>
                </a:schemeClr>
              </a:solidFill>
              <a:latin typeface="DroidArabicNaskhRegular"/>
              <a:cs typeface="mohammad bold art 1" pitchFamily="2" charset="-78"/>
            </a:endParaRPr>
          </a:p>
          <a:p>
            <a:pPr marL="285750" indent="-285750" algn="just" rtl="1" fontAlgn="base">
              <a:lnSpc>
                <a:spcPct val="150000"/>
              </a:lnSpc>
              <a:buFont typeface="Arial" panose="020B0604020202020204" pitchFamily="34" charset="0"/>
              <a:buChar char="•"/>
            </a:pPr>
            <a:r>
              <a:rPr lang="ar-KW" sz="2400" dirty="0">
                <a:solidFill>
                  <a:schemeClr val="accent1">
                    <a:lumMod val="75000"/>
                  </a:schemeClr>
                </a:solidFill>
                <a:latin typeface="inherit"/>
                <a:cs typeface="mohammad bold art 1" pitchFamily="2" charset="-78"/>
              </a:rPr>
              <a:t>التداول أثناء حيازة المعلومات الداخلية أو استغلالها.</a:t>
            </a:r>
            <a:endParaRPr lang="ar-KW" sz="2400" dirty="0">
              <a:solidFill>
                <a:schemeClr val="accent1">
                  <a:lumMod val="75000"/>
                </a:schemeClr>
              </a:solidFill>
              <a:latin typeface="DroidArabicNaskhRegular"/>
              <a:cs typeface="mohammad bold art 1" pitchFamily="2" charset="-78"/>
            </a:endParaRPr>
          </a:p>
          <a:p>
            <a:pPr marL="285750" indent="-285750" algn="just" rtl="1" fontAlgn="base">
              <a:lnSpc>
                <a:spcPct val="150000"/>
              </a:lnSpc>
              <a:buFont typeface="Arial" panose="020B0604020202020204" pitchFamily="34" charset="0"/>
              <a:buChar char="•"/>
            </a:pPr>
            <a:r>
              <a:rPr lang="ar-KW" sz="2400" dirty="0">
                <a:solidFill>
                  <a:schemeClr val="accent1">
                    <a:lumMod val="75000"/>
                  </a:schemeClr>
                </a:solidFill>
                <a:latin typeface="inherit"/>
                <a:cs typeface="mohammad bold art 1" pitchFamily="2" charset="-78"/>
              </a:rPr>
              <a:t>الاحتيال والتلاعب في البورصة.</a:t>
            </a:r>
            <a:endParaRPr lang="ar-KW" sz="2400" dirty="0">
              <a:solidFill>
                <a:schemeClr val="accent1">
                  <a:lumMod val="75000"/>
                </a:schemeClr>
              </a:solidFill>
              <a:latin typeface="DroidArabicNaskhRegular"/>
              <a:cs typeface="mohammad bold art 1" pitchFamily="2" charset="-78"/>
            </a:endParaRPr>
          </a:p>
          <a:p>
            <a:pPr marL="285750" indent="-285750" algn="just" rtl="1" fontAlgn="base">
              <a:lnSpc>
                <a:spcPct val="150000"/>
              </a:lnSpc>
              <a:buFont typeface="Arial" panose="020B0604020202020204" pitchFamily="34" charset="0"/>
              <a:buChar char="•"/>
            </a:pPr>
            <a:r>
              <a:rPr lang="ar-KW" sz="2400" dirty="0">
                <a:solidFill>
                  <a:schemeClr val="accent1">
                    <a:lumMod val="75000"/>
                  </a:schemeClr>
                </a:solidFill>
                <a:latin typeface="inherit"/>
                <a:cs typeface="mohammad bold art 1" pitchFamily="2" charset="-78"/>
              </a:rPr>
              <a:t>الممارسات غير المشروعة في التداول</a:t>
            </a:r>
            <a:r>
              <a:rPr lang="en-US" sz="2400" dirty="0">
                <a:solidFill>
                  <a:schemeClr val="accent1">
                    <a:lumMod val="75000"/>
                  </a:schemeClr>
                </a:solidFill>
                <a:latin typeface="inherit"/>
                <a:cs typeface="mohammad bold art 1" pitchFamily="2" charset="-78"/>
              </a:rPr>
              <a:t>.</a:t>
            </a:r>
            <a:endParaRPr lang="ar-KW" sz="2400" dirty="0">
              <a:solidFill>
                <a:schemeClr val="accent1">
                  <a:lumMod val="75000"/>
                </a:schemeClr>
              </a:solidFill>
              <a:latin typeface="DroidArabicNaskhRegular"/>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070243"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40498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r" rtl="1">
              <a:buNone/>
            </a:pPr>
            <a:r>
              <a:rPr lang="ar-KW" sz="2400" dirty="0">
                <a:solidFill>
                  <a:schemeClr val="accent1">
                    <a:lumMod val="75000"/>
                  </a:schemeClr>
                </a:solidFill>
                <a:cs typeface="mohammad bold art 1" pitchFamily="2" charset="-78"/>
              </a:rPr>
              <a:t>أولاً- التداول أثناء حيازة المعلومات الداخلية أو استغلالها:</a:t>
            </a:r>
          </a:p>
          <a:p>
            <a:pPr marL="0" indent="0" algn="r" rtl="1">
              <a:buNone/>
            </a:pPr>
            <a:endParaRPr lang="ar-KW" sz="2400" dirty="0">
              <a:solidFill>
                <a:schemeClr val="accent1">
                  <a:lumMod val="75000"/>
                </a:schemeClr>
              </a:solidFill>
              <a:cs typeface="mohammad bold art 1" pitchFamily="2" charset="-78"/>
            </a:endParaRPr>
          </a:p>
          <a:p>
            <a:pPr marL="0" indent="0" algn="r" rtl="1">
              <a:buNone/>
            </a:pPr>
            <a:r>
              <a:rPr lang="ar-KW" sz="2400" dirty="0">
                <a:solidFill>
                  <a:schemeClr val="accent1">
                    <a:lumMod val="75000"/>
                  </a:schemeClr>
                </a:solidFill>
                <a:cs typeface="mohammad bold art 1" pitchFamily="2" charset="-78"/>
              </a:rPr>
              <a:t>نصت المادة (118) من القانون رقم 7 لسنة 2010 بشأن إنشاء هيئة أسواق المال وتنظيم نشاط الأوراق المالية وتعديلاته على الآتي:</a:t>
            </a:r>
          </a:p>
          <a:p>
            <a:pPr marL="0" indent="0" algn="r" rtl="1">
              <a:buNone/>
            </a:pPr>
            <a:endParaRPr lang="ar-KW" sz="2400" dirty="0">
              <a:solidFill>
                <a:schemeClr val="accent1">
                  <a:lumMod val="75000"/>
                </a:schemeClr>
              </a:solidFill>
              <a:cs typeface="mohammad bold art 1" pitchFamily="2" charset="-78"/>
            </a:endParaRPr>
          </a:p>
          <a:p>
            <a:pPr marL="0" indent="0" algn="r" rtl="1">
              <a:buNone/>
            </a:pPr>
            <a:r>
              <a:rPr lang="ar-KW" sz="2400" dirty="0">
                <a:solidFill>
                  <a:schemeClr val="accent1">
                    <a:lumMod val="75000"/>
                  </a:schemeClr>
                </a:solidFill>
                <a:cs typeface="mohammad bold art 1" pitchFamily="2" charset="-78"/>
              </a:rPr>
              <a:t>"يعاقب بالحبس مدة لا تجاوز خمس سنوات وبالغرامة التي لا تقل عن قيمة المنفعة المحققة أو الخسائر التي تم تجنبها، أو مبلغ عشرة آلاف دينار - أيهما أعلى - ولا تتجاوز ثلاث أضعاف قيمة المنفعة المحققة أو الخسائر التي تم تجنبها، أو مبلغ مائة ألف دينار- أيهما أعلى- أو بإحدى هاتين العقوبتين، كل مطلع قام ببيع ، أو شراء ورقة مالية أثناء حيازته لمعلومات داخلية عنها ، أو كشف عن المعلومات الداخلية ، أو أعطى مشورة على أساس المعلومات الداخلية لشخص آخر . كما يعاقب بذات العقوبات أي شخص قام بشراء أو بيع ورقة مالية، بناء على معلومات داخلية حصل عليها من شخص مطلع مع علمه بطبيعة تلك المعلومات بغرض تحقيق أي منفعة له أو لغيره."</a:t>
            </a:r>
            <a:endParaRPr lang="en-US" sz="2400"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176775"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35678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r" rtl="1">
              <a:lnSpc>
                <a:spcPct val="150000"/>
              </a:lnSpc>
              <a:buNone/>
            </a:pPr>
            <a:r>
              <a:rPr lang="ar-KW" sz="2800" b="1" u="sng" dirty="0">
                <a:solidFill>
                  <a:srgbClr val="1F4E79"/>
                </a:solidFill>
                <a:cs typeface="mohammad bold art 1" pitchFamily="2" charset="-78"/>
              </a:rPr>
              <a:t>تعريف المعلومة الداخلية:</a:t>
            </a:r>
            <a:endParaRPr lang="en-US" sz="2800" dirty="0">
              <a:solidFill>
                <a:srgbClr val="1F4E79"/>
              </a:solidFill>
              <a:cs typeface="mohammad bold art 1" pitchFamily="2" charset="-78"/>
            </a:endParaRPr>
          </a:p>
          <a:p>
            <a:pPr marL="0" indent="0" algn="r" rtl="1">
              <a:lnSpc>
                <a:spcPct val="150000"/>
              </a:lnSpc>
              <a:buNone/>
            </a:pPr>
            <a:r>
              <a:rPr lang="ar-KW" sz="2400" b="1" dirty="0">
                <a:solidFill>
                  <a:srgbClr val="1F4E79"/>
                </a:solidFill>
                <a:cs typeface="mohammad bold art 1" pitchFamily="2" charset="-78"/>
              </a:rPr>
              <a:t>هي المعلومات أو البيانات غير المعلنة للجمهور والتي لو أعلن عنها يكون من شأنها التأثير على سعر أو تداولات الورقة المالية</a:t>
            </a:r>
            <a:endParaRPr lang="en-US" sz="2400" b="1" dirty="0">
              <a:solidFill>
                <a:srgbClr val="1F4E79"/>
              </a:solidFill>
              <a:cs typeface="mohammad bold art 1" pitchFamily="2" charset="-78"/>
            </a:endParaRPr>
          </a:p>
          <a:p>
            <a:pPr marL="0" indent="0" algn="r" rtl="1">
              <a:lnSpc>
                <a:spcPct val="150000"/>
              </a:lnSpc>
              <a:buNone/>
            </a:pPr>
            <a:r>
              <a:rPr lang="ar-KW" sz="2400" b="1" dirty="0">
                <a:solidFill>
                  <a:srgbClr val="1F4E79"/>
                </a:solidFill>
                <a:cs typeface="mohammad bold art 1" pitchFamily="2" charset="-78"/>
              </a:rPr>
              <a:t>محددات المعلومات الداخلية:</a:t>
            </a:r>
            <a:endParaRPr lang="en-US" sz="2400" b="1" dirty="0">
              <a:solidFill>
                <a:srgbClr val="1F4E79"/>
              </a:solidFill>
              <a:cs typeface="mohammad bold art 1" pitchFamily="2" charset="-78"/>
            </a:endParaRPr>
          </a:p>
          <a:p>
            <a:pPr lvl="0" algn="r" rtl="1">
              <a:lnSpc>
                <a:spcPct val="150000"/>
              </a:lnSpc>
            </a:pPr>
            <a:r>
              <a:rPr lang="ar-KW" sz="2400" dirty="0">
                <a:solidFill>
                  <a:schemeClr val="accent1">
                    <a:lumMod val="75000"/>
                  </a:schemeClr>
                </a:solidFill>
                <a:cs typeface="mohammad bold art 1" pitchFamily="2" charset="-78"/>
              </a:rPr>
              <a:t>أن تكون مرتبطة بورقة مالية أو بشركة مدرجة.</a:t>
            </a:r>
            <a:endParaRPr lang="en-US" sz="2400" dirty="0">
              <a:solidFill>
                <a:schemeClr val="accent1">
                  <a:lumMod val="75000"/>
                </a:schemeClr>
              </a:solidFill>
              <a:cs typeface="mohammad bold art 1" pitchFamily="2" charset="-78"/>
            </a:endParaRPr>
          </a:p>
          <a:p>
            <a:pPr lvl="0" algn="r" rtl="1">
              <a:lnSpc>
                <a:spcPct val="150000"/>
              </a:lnSpc>
            </a:pPr>
            <a:r>
              <a:rPr lang="ar-KW" sz="2400" dirty="0">
                <a:solidFill>
                  <a:schemeClr val="accent1">
                    <a:lumMod val="75000"/>
                  </a:schemeClr>
                </a:solidFill>
                <a:cs typeface="mohammad bold art 1" pitchFamily="2" charset="-78"/>
              </a:rPr>
              <a:t>أن لا تكون متاحة للجمهور  بأي شكلٍ من الأشكال وتتصف بالسريه.</a:t>
            </a:r>
            <a:endParaRPr lang="en-US" sz="2400" dirty="0">
              <a:solidFill>
                <a:schemeClr val="accent1">
                  <a:lumMod val="75000"/>
                </a:schemeClr>
              </a:solidFill>
              <a:cs typeface="mohammad bold art 1" pitchFamily="2" charset="-78"/>
            </a:endParaRPr>
          </a:p>
          <a:p>
            <a:pPr lvl="0" algn="r" rtl="1">
              <a:lnSpc>
                <a:spcPct val="150000"/>
              </a:lnSpc>
            </a:pPr>
            <a:r>
              <a:rPr lang="ar-KW" sz="2400" dirty="0">
                <a:solidFill>
                  <a:schemeClr val="accent1">
                    <a:lumMod val="75000"/>
                  </a:schemeClr>
                </a:solidFill>
                <a:cs typeface="mohammad bold art 1" pitchFamily="2" charset="-78"/>
              </a:rPr>
              <a:t>التأثير بشكلٍ جوهري على سعر أو تداولات ورقة مالية لو تم الإفصاح عنها أو توفيرها للجمهور .</a:t>
            </a:r>
            <a:endParaRPr lang="en-US" sz="2400" dirty="0">
              <a:solidFill>
                <a:schemeClr val="accent1">
                  <a:lumMod val="75000"/>
                </a:schemeClr>
              </a:solidFill>
              <a:cs typeface="mohammad bold art 1" pitchFamily="2" charset="-78"/>
            </a:endParaRPr>
          </a:p>
          <a:p>
            <a:pPr marL="342900" indent="-342900" algn="r" defTabSz="914400" rtl="1" eaLnBrk="1" latinLnBrk="0" hangingPunct="1">
              <a:spcBef>
                <a:spcPct val="20000"/>
              </a:spcBef>
              <a:buFont typeface="Arial" panose="020B0604020202020204" pitchFamily="34" charset="0"/>
              <a:buChar char="•"/>
            </a:pPr>
            <a:endParaRPr lang="en-US" sz="3200"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043610"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48779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r" rtl="1">
              <a:lnSpc>
                <a:spcPct val="150000"/>
              </a:lnSpc>
              <a:buNone/>
            </a:pPr>
            <a:r>
              <a:rPr lang="ar-KW" b="1" u="sng" dirty="0">
                <a:solidFill>
                  <a:srgbClr val="1F4E79"/>
                </a:solidFill>
                <a:cs typeface="mohammad bold art 1" pitchFamily="2" charset="-78"/>
              </a:rPr>
              <a:t>تعريف الشخــص المطلع:</a:t>
            </a:r>
            <a:endParaRPr lang="en-US" b="1" dirty="0">
              <a:solidFill>
                <a:srgbClr val="1F4E79"/>
              </a:solidFill>
              <a:cs typeface="mohammad bold art 1" pitchFamily="2" charset="-78"/>
            </a:endParaRPr>
          </a:p>
          <a:p>
            <a:pPr marL="0" indent="0" algn="r" rtl="1">
              <a:lnSpc>
                <a:spcPct val="150000"/>
              </a:lnSpc>
              <a:buNone/>
            </a:pPr>
            <a:r>
              <a:rPr lang="ar-KW" sz="2000" dirty="0">
                <a:solidFill>
                  <a:schemeClr val="accent1">
                    <a:lumMod val="75000"/>
                  </a:schemeClr>
                </a:solidFill>
                <a:cs typeface="mohammad bold art 1" pitchFamily="2" charset="-78"/>
              </a:rPr>
              <a:t>يمكن تعريف </a:t>
            </a:r>
            <a:r>
              <a:rPr lang="ar-SA" sz="2000" dirty="0">
                <a:solidFill>
                  <a:schemeClr val="accent1">
                    <a:lumMod val="75000"/>
                  </a:schemeClr>
                </a:solidFill>
                <a:cs typeface="mohammad bold art 1" pitchFamily="2" charset="-78"/>
              </a:rPr>
              <a:t>"المطلع" بأنه أي شخص اطلع بحكم موقعه على معلومات أو بيانات ذات أثر جوهري عن ورقة مالية أو شركة مدرجة لم تكن متاحة للجمهور وهذا التعريف يشمل على سبيل المثال ما يلي:</a:t>
            </a:r>
            <a:endParaRPr lang="en-US" sz="2000"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203408"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graphicFrame>
        <p:nvGraphicFramePr>
          <p:cNvPr id="5" name="Diagram 4">
            <a:extLst>
              <a:ext uri="{FF2B5EF4-FFF2-40B4-BE49-F238E27FC236}">
                <a16:creationId xmlns:a16="http://schemas.microsoft.com/office/drawing/2014/main" id="{C26BD4D2-B288-316C-9F75-B8117C4D5E51}"/>
              </a:ext>
            </a:extLst>
          </p:cNvPr>
          <p:cNvGraphicFramePr/>
          <p:nvPr>
            <p:extLst>
              <p:ext uri="{D42A27DB-BD31-4B8C-83A1-F6EECF244321}">
                <p14:modId xmlns:p14="http://schemas.microsoft.com/office/powerpoint/2010/main" val="638752008"/>
              </p:ext>
            </p:extLst>
          </p:nvPr>
        </p:nvGraphicFramePr>
        <p:xfrm>
          <a:off x="150920" y="2991776"/>
          <a:ext cx="6560598" cy="31088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6B028101-445D-1453-F648-4CCFC3251A67}"/>
              </a:ext>
            </a:extLst>
          </p:cNvPr>
          <p:cNvPicPr>
            <a:picLocks noChangeAspect="1"/>
          </p:cNvPicPr>
          <p:nvPr/>
        </p:nvPicPr>
        <p:blipFill>
          <a:blip r:embed="rId7"/>
          <a:stretch>
            <a:fillRect/>
          </a:stretch>
        </p:blipFill>
        <p:spPr>
          <a:xfrm>
            <a:off x="8038595" y="3613666"/>
            <a:ext cx="2693751" cy="2075341"/>
          </a:xfrm>
          <a:prstGeom prst="rect">
            <a:avLst/>
          </a:prstGeom>
        </p:spPr>
      </p:pic>
    </p:spTree>
    <p:extLst>
      <p:ext uri="{BB962C8B-B14F-4D97-AF65-F5344CB8AC3E}">
        <p14:creationId xmlns:p14="http://schemas.microsoft.com/office/powerpoint/2010/main" val="2707854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rtl="1" fontAlgn="base">
              <a:lnSpc>
                <a:spcPct val="150000"/>
              </a:lnSpc>
              <a:spcBef>
                <a:spcPct val="0"/>
              </a:spcBef>
              <a:spcAft>
                <a:spcPts val="600"/>
              </a:spcAft>
            </a:pPr>
            <a:r>
              <a:rPr lang="ar-KW" dirty="0">
                <a:solidFill>
                  <a:schemeClr val="accent1">
                    <a:lumMod val="75000"/>
                  </a:schemeClr>
                </a:solidFill>
                <a:cs typeface="mohammad bold art 1" pitchFamily="2" charset="-78"/>
              </a:rPr>
              <a:t>تهدف هذه الورشة إلى التعريف والتوعية بالسلوكيات والممارسات بالتداول والتي تعد مخالفة لما جاء في القانون رقم 7 لسنة 2010 بشأن إنشاء هيئة أسواق المال وتنظيم نشاط الأوراق المالية ولائحته التنفيذية وتعديلاتهما، وتحديدا ما جاء في الكتاب الرابع عشر من اللائحة (سلوكيات السوق).</a:t>
            </a:r>
          </a:p>
          <a:p>
            <a:pPr algn="just" rtl="1" fontAlgn="base">
              <a:lnSpc>
                <a:spcPct val="150000"/>
              </a:lnSpc>
              <a:spcBef>
                <a:spcPct val="0"/>
              </a:spcBef>
              <a:spcAft>
                <a:spcPts val="600"/>
              </a:spcAft>
            </a:pPr>
            <a:r>
              <a:rPr lang="ar-KW" dirty="0">
                <a:solidFill>
                  <a:schemeClr val="accent1">
                    <a:lumMod val="75000"/>
                  </a:schemeClr>
                </a:solidFill>
                <a:cs typeface="mohammad bold art 1" pitchFamily="2" charset="-78"/>
              </a:rPr>
              <a:t>وتكمن أهمية موضوع الورشة في توعية المتداولين بهذه السلوكيات غير السليمة، وذلك ليتجنب المتداولين الوقوع في هذه السلوكيات والممارسات الخاطئة، سعياً من الهيئة للارتقاء بمعايير العدالة والمساواة في التداول بين المستثمرين والذي له الأثر الإيجابي تطور  أسواق المال.</a:t>
            </a:r>
          </a:p>
          <a:p>
            <a:pPr algn="just" rtl="1" fontAlgn="base">
              <a:lnSpc>
                <a:spcPct val="150000"/>
              </a:lnSpc>
              <a:spcBef>
                <a:spcPct val="0"/>
              </a:spcBef>
              <a:spcAft>
                <a:spcPts val="600"/>
              </a:spcAft>
            </a:pPr>
            <a:endParaRPr lang="ar-KW"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281215"/>
            <a:ext cx="5876925"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الهدف من ورشة العمل</a:t>
            </a:r>
            <a:br>
              <a:rPr lang="en-US" sz="3000" b="1" dirty="0">
                <a:solidFill>
                  <a:srgbClr val="AD8100"/>
                </a:solidFill>
              </a:rPr>
            </a:br>
            <a:endParaRPr lang="en-US" sz="3000" dirty="0">
              <a:solidFill>
                <a:srgbClr val="AD8100"/>
              </a:solidFill>
              <a:cs typeface="mohammad bold art 1" pitchFamily="2" charset="-78"/>
            </a:endParaRPr>
          </a:p>
        </p:txBody>
      </p:sp>
    </p:spTree>
    <p:extLst>
      <p:ext uri="{BB962C8B-B14F-4D97-AF65-F5344CB8AC3E}">
        <p14:creationId xmlns:p14="http://schemas.microsoft.com/office/powerpoint/2010/main" val="2404713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r" rtl="1">
              <a:lnSpc>
                <a:spcPct val="150000"/>
              </a:lnSpc>
              <a:buNone/>
            </a:pPr>
            <a:r>
              <a:rPr lang="ar-KW" sz="1800" b="1" u="sng" dirty="0">
                <a:solidFill>
                  <a:srgbClr val="1F4E79"/>
                </a:solidFill>
                <a:cs typeface="mohammad bold art 1" pitchFamily="2" charset="-78"/>
              </a:rPr>
              <a:t>الأحوال المشروعة التي لا تعد تداولاً أثناء حيازة معلومات داخلية أو استغلالها:</a:t>
            </a:r>
          </a:p>
          <a:p>
            <a:pPr marL="0" indent="0" algn="r" rtl="1">
              <a:lnSpc>
                <a:spcPct val="150000"/>
              </a:lnSpc>
              <a:buNone/>
            </a:pPr>
            <a:r>
              <a:rPr lang="ar-KW" sz="1800" dirty="0">
                <a:solidFill>
                  <a:schemeClr val="accent1">
                    <a:lumMod val="75000"/>
                  </a:schemeClr>
                </a:solidFill>
                <a:cs typeface="mohammad bold art 1" pitchFamily="2" charset="-78"/>
              </a:rPr>
              <a:t>هناك عدة حالات لا يعد فيها المطلع على المعلومة الداخلية مرتكباً لجريمة الانتفاع أو استغلال معلومة داخلية على ورقة مالية وذلك وفقاً للأحوال التالية:</a:t>
            </a:r>
          </a:p>
          <a:p>
            <a:pPr algn="r" rtl="1">
              <a:lnSpc>
                <a:spcPct val="150000"/>
              </a:lnSpc>
            </a:pPr>
            <a:r>
              <a:rPr lang="ar-KW" sz="1800" dirty="0">
                <a:solidFill>
                  <a:schemeClr val="accent1">
                    <a:lumMod val="75000"/>
                  </a:schemeClr>
                </a:solidFill>
                <a:cs typeface="mohammad bold art 1" pitchFamily="2" charset="-78"/>
              </a:rPr>
              <a:t> إذا تم التداول بعد الإفصاح عن هذه المعلومة في البورصة.</a:t>
            </a:r>
          </a:p>
          <a:p>
            <a:pPr algn="r" rtl="1">
              <a:lnSpc>
                <a:spcPct val="150000"/>
              </a:lnSpc>
            </a:pPr>
            <a:r>
              <a:rPr lang="ar-KW" sz="1800" dirty="0">
                <a:solidFill>
                  <a:schemeClr val="accent1">
                    <a:lumMod val="75000"/>
                  </a:schemeClr>
                </a:solidFill>
                <a:cs typeface="mohammad bold art 1" pitchFamily="2" charset="-78"/>
              </a:rPr>
              <a:t> إذا كانت المعلومة ضمن سجلات متاحة للاطلاع عليها من أي شخص.</a:t>
            </a:r>
          </a:p>
          <a:p>
            <a:pPr algn="r" rtl="1">
              <a:lnSpc>
                <a:spcPct val="150000"/>
              </a:lnSpc>
            </a:pPr>
            <a:r>
              <a:rPr lang="ar-KW" sz="1800" dirty="0">
                <a:solidFill>
                  <a:schemeClr val="accent1">
                    <a:lumMod val="75000"/>
                  </a:schemeClr>
                </a:solidFill>
                <a:cs typeface="mohammad bold art 1" pitchFamily="2" charset="-78"/>
              </a:rPr>
              <a:t> إذا كانت المعلومة عبارة عن تحليل فني أو دراسة بحثية عن ورقة مالية، وتم إعدادها بناء على معلومات متاحة للجمهور.</a:t>
            </a:r>
          </a:p>
          <a:p>
            <a:pPr algn="r" rtl="1">
              <a:lnSpc>
                <a:spcPct val="150000"/>
              </a:lnSpc>
            </a:pPr>
            <a:r>
              <a:rPr lang="ar-KW" sz="1800" dirty="0">
                <a:solidFill>
                  <a:schemeClr val="accent1">
                    <a:lumMod val="75000"/>
                  </a:schemeClr>
                </a:solidFill>
                <a:cs typeface="mohammad bold art 1" pitchFamily="2" charset="-78"/>
              </a:rPr>
              <a:t> إذا كان التداول تنفيذاً لحكم قضائي حتى لو كان المنفذ مطلعاً على معلومة داخلية.</a:t>
            </a:r>
          </a:p>
          <a:p>
            <a:pPr algn="r" rtl="1">
              <a:lnSpc>
                <a:spcPct val="150000"/>
              </a:lnSpc>
            </a:pPr>
            <a:r>
              <a:rPr lang="ar-KW" sz="1800" dirty="0">
                <a:solidFill>
                  <a:schemeClr val="accent1">
                    <a:lumMod val="75000"/>
                  </a:schemeClr>
                </a:solidFill>
                <a:cs typeface="mohammad bold art 1" pitchFamily="2" charset="-78"/>
              </a:rPr>
              <a:t> إذا كان المطلع على المعلومة يقوم بالبيع والشراء تنفيذاً لتعليمات شخصٍ آخر بسبب وظيفته أو عمله دون أن يكشف عما لديه من معلوماتٍ داخلية.</a:t>
            </a:r>
            <a:endParaRPr lang="en-US" sz="1800"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061366"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915845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r" rtl="1">
              <a:buNone/>
            </a:pPr>
            <a:r>
              <a:rPr lang="ar-KW" sz="2000" b="1" u="sng" dirty="0">
                <a:solidFill>
                  <a:srgbClr val="1F4E79"/>
                </a:solidFill>
                <a:cs typeface="mohammad bold art 1" pitchFamily="2" charset="-78"/>
              </a:rPr>
              <a:t>ثانياً- الاحتيال والتلاعب في التداول:</a:t>
            </a:r>
          </a:p>
          <a:p>
            <a:pPr marL="0" indent="0" algn="r" rtl="1">
              <a:buNone/>
            </a:pPr>
            <a:r>
              <a:rPr lang="ar-KW" sz="1600" dirty="0">
                <a:solidFill>
                  <a:schemeClr val="accent1">
                    <a:lumMod val="75000"/>
                  </a:schemeClr>
                </a:solidFill>
                <a:cs typeface="mohammad bold art 1" pitchFamily="2" charset="-78"/>
              </a:rPr>
              <a:t>نصت المادة (122) من القانون رقم 7 لسنة 2010 بشأن إنشاء هيئة أسواق المال وتنظيم نشاط الأوراق المالية وتعديلاته على الآتي:</a:t>
            </a:r>
          </a:p>
          <a:p>
            <a:pPr marL="0" indent="0" algn="r" rtl="1">
              <a:buNone/>
            </a:pPr>
            <a:r>
              <a:rPr lang="ar-KW" sz="1600" dirty="0">
                <a:solidFill>
                  <a:schemeClr val="accent1">
                    <a:lumMod val="75000"/>
                  </a:schemeClr>
                </a:solidFill>
                <a:cs typeface="mohammad bold art 1" pitchFamily="2" charset="-78"/>
              </a:rPr>
              <a:t>"يعاقب بالحبس مدة لا تتجاوز خمس سنوات وبغرامة لا تقل عن عشرة آلاف دينار ولا تجـــاوز مائة ألف دينار أو بإحدى هاتين العقوبتين، كل من ثبت قيامه عمداً بأحد الأفعال الآتية:-</a:t>
            </a:r>
          </a:p>
          <a:p>
            <a:pPr marL="0" indent="0" algn="r" rtl="1">
              <a:buNone/>
            </a:pPr>
            <a:r>
              <a:rPr lang="ar-KW" sz="1600" dirty="0">
                <a:solidFill>
                  <a:schemeClr val="accent1">
                    <a:lumMod val="75000"/>
                  </a:schemeClr>
                </a:solidFill>
                <a:cs typeface="mohammad bold art 1" pitchFamily="2" charset="-78"/>
              </a:rPr>
              <a:t>تصرف تصرفاً ينطوي على خلق مظهر وإيحاء زائف أو مضلل بشأن التداول الفعلي لورقة مالية أو لسوق الأوراق المالية عن طريق:-</a:t>
            </a:r>
          </a:p>
          <a:p>
            <a:pPr marL="0" indent="0" algn="r" rtl="1">
              <a:buNone/>
            </a:pPr>
            <a:r>
              <a:rPr lang="ar-KW" sz="1600" dirty="0">
                <a:solidFill>
                  <a:schemeClr val="accent1">
                    <a:lumMod val="75000"/>
                  </a:schemeClr>
                </a:solidFill>
                <a:cs typeface="mohammad bold art 1" pitchFamily="2" charset="-78"/>
              </a:rPr>
              <a:t>- الدخول في صفقة بشكل لا يؤدي إلى تغيير فعلي في ملكية الورقة المالية .</a:t>
            </a:r>
          </a:p>
          <a:p>
            <a:pPr marL="0" indent="0" algn="r" rtl="1">
              <a:buNone/>
            </a:pPr>
            <a:r>
              <a:rPr lang="ar-KW" sz="1600" dirty="0">
                <a:solidFill>
                  <a:schemeClr val="accent1">
                    <a:lumMod val="75000"/>
                  </a:schemeClr>
                </a:solidFill>
                <a:cs typeface="mohammad bold art 1" pitchFamily="2" charset="-78"/>
              </a:rPr>
              <a:t>- إدخال أمر شراء أو بيع ورقة مالية، وهو على علم بأن أمراً مقارباً من حيث الحجم والسعر وزمن البيع أو الشراء لتلك الورقة المالية قد تم أو سيتم إصداره من قبل نفس الشخص أو أشخاص يعملون باتفاق مع ذلك الشخص.</a:t>
            </a:r>
          </a:p>
          <a:p>
            <a:pPr marL="0" indent="0" algn="r" rtl="1">
              <a:buNone/>
            </a:pPr>
            <a:r>
              <a:rPr lang="ar-KW" sz="1600" dirty="0">
                <a:solidFill>
                  <a:schemeClr val="accent1">
                    <a:lumMod val="75000"/>
                  </a:schemeClr>
                </a:solidFill>
                <a:cs typeface="mohammad bold art 1" pitchFamily="2" charset="-78"/>
              </a:rPr>
              <a:t>كل من أبرم صفقة أو أكثر في ورقة مالية من شأنها:-</a:t>
            </a:r>
          </a:p>
          <a:p>
            <a:pPr marL="0" indent="0" algn="r" rtl="1">
              <a:buNone/>
            </a:pPr>
            <a:r>
              <a:rPr lang="ar-KW" sz="1600" dirty="0">
                <a:solidFill>
                  <a:schemeClr val="accent1">
                    <a:lumMod val="75000"/>
                  </a:schemeClr>
                </a:solidFill>
                <a:cs typeface="mohammad bold art 1" pitchFamily="2" charset="-78"/>
              </a:rPr>
              <a:t>- رفع سعر تلك الورقة المالية لنفس المصدر، بهدف حث الآخرين على شرائها.</a:t>
            </a:r>
          </a:p>
          <a:p>
            <a:pPr marL="0" indent="0" algn="r" rtl="1">
              <a:buNone/>
            </a:pPr>
            <a:r>
              <a:rPr lang="ar-KW" sz="1600" dirty="0">
                <a:solidFill>
                  <a:schemeClr val="accent1">
                    <a:lumMod val="75000"/>
                  </a:schemeClr>
                </a:solidFill>
                <a:cs typeface="mohammad bold art 1" pitchFamily="2" charset="-78"/>
              </a:rPr>
              <a:t>- تخفيض سعر تلك الورقة المالية لنفس المصدر، بهدف حث الآخرين على بيعها.</a:t>
            </a:r>
          </a:p>
          <a:p>
            <a:pPr marL="0" indent="0" algn="r" rtl="1">
              <a:buNone/>
            </a:pPr>
            <a:r>
              <a:rPr lang="ar-KW" sz="1600" dirty="0">
                <a:solidFill>
                  <a:schemeClr val="accent1">
                    <a:lumMod val="75000"/>
                  </a:schemeClr>
                </a:solidFill>
                <a:cs typeface="mohammad bold art 1" pitchFamily="2" charset="-78"/>
              </a:rPr>
              <a:t>- خلق تداول فعلي أو وهمي بهدف حث الآخرين على الشراء أو البيع.</a:t>
            </a:r>
          </a:p>
          <a:p>
            <a:pPr marL="0" indent="0" algn="r" rtl="1">
              <a:buNone/>
            </a:pPr>
            <a:r>
              <a:rPr lang="ar-KW" sz="1600" dirty="0">
                <a:solidFill>
                  <a:schemeClr val="accent1">
                    <a:lumMod val="75000"/>
                  </a:schemeClr>
                </a:solidFill>
                <a:cs typeface="mohammad bold art 1" pitchFamily="2" charset="-78"/>
              </a:rPr>
              <a:t>- تضع الهيئة القواعد التي تبين الحالات التي تقع فيها الأحوال المنصوص عليها في البندين (1/أ، 2/ج) و تحدد تلك القواعد الممارسات المشروعة المستثناة من تطبيق حكم هذه المادة."</a:t>
            </a:r>
            <a:endParaRPr lang="en-US" sz="1600"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221164"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94270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r" rtl="1">
              <a:lnSpc>
                <a:spcPct val="150000"/>
              </a:lnSpc>
              <a:buNone/>
            </a:pPr>
            <a:r>
              <a:rPr lang="ar-KW" sz="3600" b="1" u="sng" dirty="0">
                <a:solidFill>
                  <a:srgbClr val="1F4E79"/>
                </a:solidFill>
                <a:cs typeface="mohammad bold art 1" pitchFamily="2" charset="-78"/>
              </a:rPr>
              <a:t>تعريف عمليات </a:t>
            </a:r>
            <a:r>
              <a:rPr lang="ar-SA" sz="3600" b="1" u="sng" dirty="0">
                <a:solidFill>
                  <a:srgbClr val="1F4E79"/>
                </a:solidFill>
                <a:cs typeface="mohammad bold art 1" pitchFamily="2" charset="-78"/>
              </a:rPr>
              <a:t>الاحتيال والتلاعب في التداو</a:t>
            </a:r>
            <a:r>
              <a:rPr lang="en-US" sz="3600" b="1" dirty="0">
                <a:solidFill>
                  <a:srgbClr val="1F4E79"/>
                </a:solidFill>
                <a:cs typeface="mohammad bold art 1" pitchFamily="2" charset="-78"/>
              </a:rPr>
              <a:t> </a:t>
            </a:r>
            <a:r>
              <a:rPr lang="ar-KW" sz="3600" b="1" dirty="0">
                <a:solidFill>
                  <a:srgbClr val="1F4E79"/>
                </a:solidFill>
                <a:cs typeface="mohammad bold art 1" pitchFamily="2" charset="-78"/>
              </a:rPr>
              <a:t>ل</a:t>
            </a:r>
            <a:r>
              <a:rPr lang="ar-SA" sz="3600" b="1" dirty="0">
                <a:solidFill>
                  <a:srgbClr val="1F4E79"/>
                </a:solidFill>
                <a:cs typeface="mohammad bold art 1" pitchFamily="2" charset="-78"/>
              </a:rPr>
              <a:t>:</a:t>
            </a:r>
          </a:p>
          <a:p>
            <a:pPr marL="0" indent="0" algn="r" rtl="1">
              <a:lnSpc>
                <a:spcPct val="150000"/>
              </a:lnSpc>
              <a:buNone/>
            </a:pPr>
            <a:r>
              <a:rPr lang="ar-KW" sz="3600" dirty="0">
                <a:solidFill>
                  <a:schemeClr val="accent1">
                    <a:lumMod val="75000"/>
                  </a:schemeClr>
                </a:solidFill>
                <a:cs typeface="mohammad bold art 1" pitchFamily="2" charset="-78"/>
              </a:rPr>
              <a:t>هي </a:t>
            </a:r>
            <a:r>
              <a:rPr lang="ar-SA" sz="3600" dirty="0">
                <a:solidFill>
                  <a:schemeClr val="accent1">
                    <a:lumMod val="75000"/>
                  </a:schemeClr>
                </a:solidFill>
                <a:cs typeface="mohammad bold art 1" pitchFamily="2" charset="-78"/>
              </a:rPr>
              <a:t>تصرف</a:t>
            </a:r>
            <a:r>
              <a:rPr lang="ar-KW" sz="3600" dirty="0">
                <a:solidFill>
                  <a:schemeClr val="accent1">
                    <a:lumMod val="75000"/>
                  </a:schemeClr>
                </a:solidFill>
                <a:cs typeface="mohammad bold art 1" pitchFamily="2" charset="-78"/>
              </a:rPr>
              <a:t>ات أو ممارسات</a:t>
            </a:r>
            <a:r>
              <a:rPr lang="ar-SA" sz="3600" dirty="0">
                <a:solidFill>
                  <a:schemeClr val="accent1">
                    <a:lumMod val="75000"/>
                  </a:schemeClr>
                </a:solidFill>
                <a:cs typeface="mohammad bold art 1" pitchFamily="2" charset="-78"/>
              </a:rPr>
              <a:t>  ينطوي عل</a:t>
            </a:r>
            <a:r>
              <a:rPr lang="ar-KW" sz="3600" dirty="0">
                <a:solidFill>
                  <a:schemeClr val="accent1">
                    <a:lumMod val="75000"/>
                  </a:schemeClr>
                </a:solidFill>
                <a:cs typeface="mohammad bold art 1" pitchFamily="2" charset="-78"/>
              </a:rPr>
              <a:t>يها</a:t>
            </a:r>
            <a:r>
              <a:rPr lang="ar-SA" sz="3600" dirty="0">
                <a:solidFill>
                  <a:schemeClr val="accent1">
                    <a:lumMod val="75000"/>
                  </a:schemeClr>
                </a:solidFill>
                <a:cs typeface="mohammad bold art 1" pitchFamily="2" charset="-78"/>
              </a:rPr>
              <a:t> خلق مظهر وإيحاء زائف أو مضلل بشأن التداول الفعلي لورقة مالية أو لسوق الأوراق المالية</a:t>
            </a:r>
            <a:r>
              <a:rPr lang="ar-KW" sz="3600" dirty="0">
                <a:solidFill>
                  <a:schemeClr val="accent1">
                    <a:lumMod val="75000"/>
                  </a:schemeClr>
                </a:solidFill>
                <a:cs typeface="mohammad bold art 1" pitchFamily="2" charset="-78"/>
              </a:rPr>
              <a:t>، ويكون مرتكبها على علم بطبيعة هذا التصرف والقصد منه</a:t>
            </a:r>
            <a:r>
              <a:rPr lang="en-US" sz="3600" dirty="0">
                <a:solidFill>
                  <a:schemeClr val="accent1">
                    <a:lumMod val="75000"/>
                  </a:schemeClr>
                </a:solidFill>
                <a:cs typeface="mohammad bold art 1" pitchFamily="2" charset="-78"/>
              </a:rPr>
              <a:t> </a:t>
            </a:r>
            <a:r>
              <a:rPr lang="ar-KW" sz="3600" dirty="0">
                <a:solidFill>
                  <a:schemeClr val="accent1">
                    <a:lumMod val="75000"/>
                  </a:schemeClr>
                </a:solidFill>
                <a:cs typeface="mohammad bold art 1" pitchFamily="2" charset="-78"/>
              </a:rPr>
              <a:t>.</a:t>
            </a:r>
            <a:endParaRPr lang="en-US" sz="3600" dirty="0">
              <a:solidFill>
                <a:schemeClr val="accent1">
                  <a:lumMod val="75000"/>
                </a:schemeClr>
              </a:solidFill>
              <a:cs typeface="mohammad bold art 1" pitchFamily="2" charset="-78"/>
            </a:endParaRPr>
          </a:p>
          <a:p>
            <a:pPr marL="0" indent="0" algn="r" rtl="1">
              <a:lnSpc>
                <a:spcPct val="150000"/>
              </a:lnSpc>
              <a:buNone/>
            </a:pPr>
            <a:r>
              <a:rPr lang="ar-KW" sz="3600" dirty="0">
                <a:solidFill>
                  <a:schemeClr val="accent1">
                    <a:lumMod val="75000"/>
                  </a:schemeClr>
                </a:solidFill>
                <a:cs typeface="mohammad bold art 1" pitchFamily="2" charset="-78"/>
              </a:rPr>
              <a:t>وقد جاء تجريم وحظر هذه الممارسات نظراً لما تسببه من تضليل وإيحاء زائف لجمهور المتداولين عن طبيعة النشاط في الورقة المالية والذي بدوره سيؤدي إلى قيام هؤلاء المتداولين باتخاذ قرارات استثمارية خاطئة.</a:t>
            </a:r>
            <a:endParaRPr lang="en-US" sz="3600"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079121"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37251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r" rtl="1">
              <a:lnSpc>
                <a:spcPct val="120000"/>
              </a:lnSpc>
              <a:buNone/>
            </a:pPr>
            <a:r>
              <a:rPr lang="ar-KW" sz="3600" b="1" u="sng" dirty="0">
                <a:solidFill>
                  <a:srgbClr val="1F4E79"/>
                </a:solidFill>
                <a:cs typeface="mohammad bold art 1" pitchFamily="2" charset="-78"/>
              </a:rPr>
              <a:t>أنواع وصور التلاعب والاحتيال في التداول:</a:t>
            </a:r>
          </a:p>
          <a:p>
            <a:pPr marL="0" indent="0" algn="r" rtl="1">
              <a:lnSpc>
                <a:spcPct val="120000"/>
              </a:lnSpc>
              <a:buNone/>
            </a:pPr>
            <a:r>
              <a:rPr lang="ar-KW" sz="3600" dirty="0">
                <a:solidFill>
                  <a:schemeClr val="accent1">
                    <a:lumMod val="75000"/>
                  </a:schemeClr>
                </a:solidFill>
                <a:cs typeface="mohammad bold art 1" pitchFamily="2" charset="-78"/>
              </a:rPr>
              <a:t>تعد التصرفات والممارسات التي تهدف لتضليل المتداولين هي الأكثر شيوعاً من بين السلوكيات المخالفة في التداول، وعادةً ما يلجأ لها منفذوها بقصد تحقيق منفعة لهم عن طريق التأثير على النشاط الطبيعي للتداول على ورقة مالية أو عدة أوراق مالية مدرجة وبطريقة غير مشروعة ملحقين الضرر بجمهور المتداولين.</a:t>
            </a:r>
          </a:p>
          <a:p>
            <a:pPr marL="0" indent="0" algn="r" rtl="1">
              <a:lnSpc>
                <a:spcPct val="120000"/>
              </a:lnSpc>
              <a:buNone/>
            </a:pPr>
            <a:r>
              <a:rPr lang="ar-KW" sz="3600" dirty="0">
                <a:solidFill>
                  <a:schemeClr val="accent1">
                    <a:lumMod val="75000"/>
                  </a:schemeClr>
                </a:solidFill>
                <a:cs typeface="mohammad bold art 1" pitchFamily="2" charset="-78"/>
              </a:rPr>
              <a:t>وقد تأخذ التداولات المتلاعبة والمضللة صور اً وأشكالاً متعددة، لعل أهمها:</a:t>
            </a:r>
          </a:p>
          <a:p>
            <a:pPr marL="571500" indent="-571500" algn="r" rtl="1">
              <a:lnSpc>
                <a:spcPct val="120000"/>
              </a:lnSpc>
              <a:buFont typeface="Arial" panose="020B0604020202020204" pitchFamily="34" charset="0"/>
              <a:buChar char="•"/>
            </a:pPr>
            <a:r>
              <a:rPr lang="ar-KW" sz="3600" dirty="0">
                <a:solidFill>
                  <a:schemeClr val="accent1">
                    <a:lumMod val="75000"/>
                  </a:schemeClr>
                </a:solidFill>
                <a:cs typeface="mohammad bold art 1" pitchFamily="2" charset="-78"/>
              </a:rPr>
              <a:t>التأثير على أسعار الورقة المالية المدرجة سواء برفع سعرها أو خفضه بشكل مصطنع.</a:t>
            </a:r>
          </a:p>
          <a:p>
            <a:pPr marL="571500" indent="-571500" algn="r" rtl="1">
              <a:lnSpc>
                <a:spcPct val="120000"/>
              </a:lnSpc>
              <a:buFont typeface="Arial" panose="020B0604020202020204" pitchFamily="34" charset="0"/>
              <a:buChar char="•"/>
            </a:pPr>
            <a:r>
              <a:rPr lang="ar-KW" sz="3600" dirty="0">
                <a:solidFill>
                  <a:schemeClr val="accent1">
                    <a:lumMod val="75000"/>
                  </a:schemeClr>
                </a:solidFill>
                <a:cs typeface="mohammad bold art 1" pitchFamily="2" charset="-78"/>
              </a:rPr>
              <a:t>التأثير على نشاط وأحجام التداول بشكل مصطنع بقصد إيجاد انطباع مضلل عن نشاط السهم وإيجاد زخم في تداولاته.</a:t>
            </a:r>
          </a:p>
          <a:p>
            <a:pPr marL="571500" indent="-571500" algn="r" rtl="1">
              <a:lnSpc>
                <a:spcPct val="120000"/>
              </a:lnSpc>
              <a:buFont typeface="Arial" panose="020B0604020202020204" pitchFamily="34" charset="0"/>
              <a:buChar char="•"/>
            </a:pPr>
            <a:r>
              <a:rPr lang="ar-KW" sz="3600" dirty="0">
                <a:solidFill>
                  <a:schemeClr val="accent1">
                    <a:lumMod val="75000"/>
                  </a:schemeClr>
                </a:solidFill>
                <a:cs typeface="mohammad bold art 1" pitchFamily="2" charset="-78"/>
              </a:rPr>
              <a:t>تنفيذ صفقة أو صفقات لا يترتب عليها تغييراً حقيقياً في ملكية الورقة المالية.</a:t>
            </a:r>
          </a:p>
          <a:p>
            <a:pPr marL="571500" indent="-571500" algn="r" rtl="1">
              <a:lnSpc>
                <a:spcPct val="120000"/>
              </a:lnSpc>
              <a:buFont typeface="Arial" panose="020B0604020202020204" pitchFamily="34" charset="0"/>
              <a:buChar char="•"/>
            </a:pPr>
            <a:r>
              <a:rPr lang="ar-KW" sz="3600" dirty="0">
                <a:solidFill>
                  <a:schemeClr val="accent1">
                    <a:lumMod val="75000"/>
                  </a:schemeClr>
                </a:solidFill>
                <a:cs typeface="mohammad bold art 1" pitchFamily="2" charset="-78"/>
              </a:rPr>
              <a:t>الترتيب المسبق في تنفيذ الصفقات بشكل متقابل بين طرفين وبالتالي التأثير على النشاط الطبيعي في تداول الورقة المالية.</a:t>
            </a:r>
            <a:endParaRPr lang="en-US" sz="3600"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025855"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5965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rtl="1"/>
            <a:r>
              <a:rPr lang="ar-KW" sz="2800" b="1" u="sng" dirty="0">
                <a:solidFill>
                  <a:srgbClr val="1F4E79"/>
                </a:solidFill>
                <a:cs typeface="mohammad bold art 1" pitchFamily="2" charset="-78"/>
              </a:rPr>
              <a:t>الآثار السلبية المترتبة على التداولات المضللة:</a:t>
            </a:r>
            <a:endParaRPr lang="en-US" sz="2800" b="1" u="sng" dirty="0">
              <a:solidFill>
                <a:srgbClr val="1F4E79"/>
              </a:solidFill>
              <a:cs typeface="mohammad bold art 1" pitchFamily="2" charset="-78"/>
            </a:endParaRPr>
          </a:p>
          <a:p>
            <a:pPr algn="r" rtl="1"/>
            <a:endParaRPr lang="ar-KW" dirty="0">
              <a:solidFill>
                <a:schemeClr val="accent1">
                  <a:lumMod val="75000"/>
                </a:schemeClr>
              </a:solidFill>
              <a:cs typeface="mohammad bold art 1" pitchFamily="2" charset="-78"/>
            </a:endParaRPr>
          </a:p>
          <a:p>
            <a:pPr algn="r" rtl="1"/>
            <a:r>
              <a:rPr lang="ar-KW" dirty="0">
                <a:solidFill>
                  <a:schemeClr val="accent1">
                    <a:lumMod val="75000"/>
                  </a:schemeClr>
                </a:solidFill>
                <a:cs typeface="mohammad bold art 1" pitchFamily="2" charset="-78"/>
              </a:rPr>
              <a:t>ان تنفيذ تعاملات تشكل تلاعباً في التداول ويترتب عليها تضليل وإيحاء زائف لجمهور المتداولين عن طبيعة النشاط في الورقة المالية والذي بدوره سيؤدي إلى قيام هؤلاء المتداولين باتخاذ قرارات استثمارية خاطئة، ويمكننا تلخيص هذا الجانب بالآتي:</a:t>
            </a:r>
            <a:endParaRPr lang="en-US"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132387"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pic>
        <p:nvPicPr>
          <p:cNvPr id="5" name="Picture 4">
            <a:extLst>
              <a:ext uri="{FF2B5EF4-FFF2-40B4-BE49-F238E27FC236}">
                <a16:creationId xmlns:a16="http://schemas.microsoft.com/office/drawing/2014/main" id="{5CC9F406-834A-4FFE-1C36-EF5ABBBE6C7C}"/>
              </a:ext>
            </a:extLst>
          </p:cNvPr>
          <p:cNvPicPr/>
          <p:nvPr/>
        </p:nvPicPr>
        <p:blipFill rotWithShape="1">
          <a:blip r:embed="rId2">
            <a:extLst>
              <a:ext uri="{28A0092B-C50C-407E-A947-70E740481C1C}">
                <a14:useLocalDpi xmlns:a14="http://schemas.microsoft.com/office/drawing/2010/main" val="0"/>
              </a:ext>
            </a:extLst>
          </a:blip>
          <a:srcRect t="30641" b="21169"/>
          <a:stretch/>
        </p:blipFill>
        <p:spPr bwMode="auto">
          <a:xfrm>
            <a:off x="2121763" y="3470507"/>
            <a:ext cx="7810884" cy="260185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1241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r" rtl="1">
              <a:buNone/>
            </a:pPr>
            <a:r>
              <a:rPr lang="ar-KW" sz="4000" b="1" u="sng" dirty="0">
                <a:solidFill>
                  <a:srgbClr val="1F4E79"/>
                </a:solidFill>
                <a:cs typeface="mohammad bold art 1" pitchFamily="2" charset="-78"/>
              </a:rPr>
              <a:t>ثالثاً-تعريف الممارسات غير المشروعة في التداول:</a:t>
            </a:r>
            <a:endParaRPr lang="en-US" sz="4000" b="1" dirty="0">
              <a:solidFill>
                <a:srgbClr val="1F4E79"/>
              </a:solidFill>
              <a:cs typeface="mohammad bold art 1" pitchFamily="2" charset="-78"/>
            </a:endParaRPr>
          </a:p>
          <a:p>
            <a:pPr marL="571500" indent="-571500" algn="just" rtl="1">
              <a:lnSpc>
                <a:spcPct val="150000"/>
              </a:lnSpc>
              <a:buFont typeface="Arial" panose="020B0604020202020204" pitchFamily="34" charset="0"/>
              <a:buChar char="•"/>
            </a:pPr>
            <a:r>
              <a:rPr lang="ar-KW" sz="3600" dirty="0">
                <a:solidFill>
                  <a:schemeClr val="accent1">
                    <a:lumMod val="75000"/>
                  </a:schemeClr>
                </a:solidFill>
                <a:cs typeface="mohammad bold art 1" pitchFamily="2" charset="-78"/>
              </a:rPr>
              <a:t>هي الممارسات التي تضمنها الكتاب الرابع عشر من اللائحة التنفيذية والتي تهدف إلى تضليل المتعاملين بشأن ورقة مالية أو عدة أوراق مالية غير أنها لا ترقى بأن تصنف كجريمة تداول، حيث أنها تعتبر أفعال غير مشروعة ويسأل عنها المتداول تأديبياً في حال ارتكابه أياًّ منها.</a:t>
            </a:r>
          </a:p>
          <a:p>
            <a:pPr marL="571500" indent="-571500" algn="r" rtl="1">
              <a:lnSpc>
                <a:spcPct val="150000"/>
              </a:lnSpc>
              <a:buFont typeface="Arial" panose="020B0604020202020204" pitchFamily="34" charset="0"/>
              <a:buChar char="•"/>
            </a:pPr>
            <a:endParaRPr lang="en-US" sz="3600" dirty="0">
              <a:solidFill>
                <a:schemeClr val="accent1">
                  <a:lumMod val="75000"/>
                </a:schemeClr>
              </a:solidFill>
              <a:cs typeface="mohammad bold art 1" pitchFamily="2" charset="-78"/>
            </a:endParaRPr>
          </a:p>
          <a:p>
            <a:pPr marL="571500" indent="-571500" algn="r" rtl="1">
              <a:lnSpc>
                <a:spcPct val="150000"/>
              </a:lnSpc>
              <a:buFont typeface="Arial" panose="020B0604020202020204" pitchFamily="34" charset="0"/>
              <a:buChar char="•"/>
            </a:pPr>
            <a:r>
              <a:rPr lang="ar-KW" sz="3600" dirty="0">
                <a:solidFill>
                  <a:schemeClr val="accent1">
                    <a:lumMod val="75000"/>
                  </a:schemeClr>
                </a:solidFill>
                <a:cs typeface="mohammad bold art 1" pitchFamily="2" charset="-78"/>
              </a:rPr>
              <a:t>ويترتب على هذه الممارسات غير المشروعة خداع جمهور المتداولين وإيجاد انطباع غير صحيح أو مضلل بشأن أسعار أو قيم الورقة المالية.</a:t>
            </a:r>
            <a:endParaRPr lang="en-US" sz="3600" dirty="0">
              <a:solidFill>
                <a:schemeClr val="accent1">
                  <a:lumMod val="75000"/>
                </a:schemeClr>
              </a:solidFill>
              <a:cs typeface="mohammad bold art 1" pitchFamily="2" charset="-78"/>
            </a:endParaRPr>
          </a:p>
          <a:p>
            <a:pPr marL="342900" indent="-342900" algn="r" defTabSz="914400" rtl="1" eaLnBrk="1" latinLnBrk="0" hangingPunct="1">
              <a:spcBef>
                <a:spcPct val="20000"/>
              </a:spcBef>
              <a:buFont typeface="Arial" panose="020B0604020202020204" pitchFamily="34" charset="0"/>
              <a:buChar char="•"/>
            </a:pPr>
            <a:endParaRPr lang="en-US" sz="4400"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167898"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0977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r" rtl="1">
              <a:lnSpc>
                <a:spcPct val="120000"/>
              </a:lnSpc>
              <a:buNone/>
            </a:pPr>
            <a:r>
              <a:rPr lang="ar-KW" sz="4000" b="1" u="sng" dirty="0">
                <a:solidFill>
                  <a:srgbClr val="1F4E79"/>
                </a:solidFill>
                <a:cs typeface="mohammad bold art 1" pitchFamily="2" charset="-78"/>
              </a:rPr>
              <a:t>أنواع وصور الممارسات غير المشروعة في التداول:</a:t>
            </a:r>
          </a:p>
          <a:p>
            <a:pPr marL="571500" indent="-571500" algn="just" rtl="1">
              <a:lnSpc>
                <a:spcPct val="120000"/>
              </a:lnSpc>
              <a:buFont typeface="Arial" panose="020B0604020202020204" pitchFamily="34" charset="0"/>
              <a:buChar char="•"/>
            </a:pPr>
            <a:r>
              <a:rPr lang="ar-KW" sz="4000" dirty="0">
                <a:solidFill>
                  <a:schemeClr val="accent1">
                    <a:lumMod val="75000"/>
                  </a:schemeClr>
                </a:solidFill>
                <a:cs typeface="mohammad bold art 1" pitchFamily="2" charset="-78"/>
              </a:rPr>
              <a:t>إدخال أوامر بيع أو شراء بسعر أعلى أو أقل من سعر تنفيذ الصفقات على تلك الورقة المالية عند إدخال الأمر وذلك للتأثير على سعر هذه الورقة المالية.</a:t>
            </a:r>
          </a:p>
          <a:p>
            <a:pPr marL="571500" indent="-571500" algn="just" rtl="1">
              <a:lnSpc>
                <a:spcPct val="120000"/>
              </a:lnSpc>
              <a:buFont typeface="Arial" panose="020B0604020202020204" pitchFamily="34" charset="0"/>
              <a:buChar char="•"/>
            </a:pPr>
            <a:r>
              <a:rPr lang="ar-KW" sz="4000" dirty="0">
                <a:solidFill>
                  <a:schemeClr val="accent1">
                    <a:lumMod val="75000"/>
                  </a:schemeClr>
                </a:solidFill>
                <a:cs typeface="mohammad bold art 1" pitchFamily="2" charset="-78"/>
              </a:rPr>
              <a:t> القيام بنشر الشائعات، أو المشورات، أو التحليلات، أو إعطاء بيانات أو معلومات مضللة قد تؤثر على أسعار الأوراق المالية وتداولاتها.</a:t>
            </a:r>
          </a:p>
          <a:p>
            <a:pPr marL="571500" indent="-571500" algn="just" rtl="1">
              <a:lnSpc>
                <a:spcPct val="120000"/>
              </a:lnSpc>
              <a:buFont typeface="Arial" panose="020B0604020202020204" pitchFamily="34" charset="0"/>
              <a:buChar char="•"/>
            </a:pPr>
            <a:r>
              <a:rPr lang="ar-KW" sz="4000" dirty="0">
                <a:solidFill>
                  <a:schemeClr val="accent1">
                    <a:lumMod val="75000"/>
                  </a:schemeClr>
                </a:solidFill>
                <a:cs typeface="mohammad bold art 1" pitchFamily="2" charset="-78"/>
              </a:rPr>
              <a:t>إدخال أوامر أو إبرام صفقات من قبل الشخص المرخص له بشكل مفرط على حساب العميل لتحقيق منفعة للشخص المرخص له دون تحقيق منفعة تتناسب مع  القيام بهذه الصفقات للعميل.</a:t>
            </a:r>
          </a:p>
          <a:p>
            <a:pPr marL="571500" indent="-571500" algn="just" rtl="1">
              <a:lnSpc>
                <a:spcPct val="120000"/>
              </a:lnSpc>
              <a:buFont typeface="Arial" panose="020B0604020202020204" pitchFamily="34" charset="0"/>
              <a:buChar char="•"/>
            </a:pPr>
            <a:r>
              <a:rPr lang="ar-KW" sz="4000" dirty="0">
                <a:solidFill>
                  <a:schemeClr val="accent1">
                    <a:lumMod val="75000"/>
                  </a:schemeClr>
                </a:solidFill>
                <a:cs typeface="mohammad bold art 1" pitchFamily="2" charset="-78"/>
              </a:rPr>
              <a:t>إذا قام نفس الشخص بإدخال الأوامر بشكل متكرر ومتناقض وفي أوقات متقاربة وبما يمثل نسبة مؤثرة من أوامر الورقة المالية المدرجة، خاصة إذا كان مصحوباً بتغيير ملحوظ على سعر هذه الورقة، فيما عدا صانع السوق الذي يمارس نشاطه وفق القواعد المنظمة لعمله.</a:t>
            </a:r>
          </a:p>
          <a:p>
            <a:pPr marL="571500" indent="-571500" algn="just" rtl="1">
              <a:lnSpc>
                <a:spcPct val="120000"/>
              </a:lnSpc>
              <a:buFont typeface="Arial" panose="020B0604020202020204" pitchFamily="34" charset="0"/>
              <a:buChar char="•"/>
            </a:pPr>
            <a:r>
              <a:rPr lang="ar-KW" sz="4000" dirty="0">
                <a:solidFill>
                  <a:schemeClr val="accent1">
                    <a:lumMod val="75000"/>
                  </a:schemeClr>
                </a:solidFill>
                <a:cs typeface="mohammad bold art 1" pitchFamily="2" charset="-78"/>
              </a:rPr>
              <a:t>الإدلاء برأي أو مشورة أو توصية قد تؤثر على سعر الورقة المالية المدرجة أو تداولاتها بقصد تحقيق منفعة أو مصلحة له دون الإعلان عن تلك المنفعة أو المصلحة قبل الإدلاء بهذا الرأي أو التوصية.</a:t>
            </a:r>
            <a:endParaRPr lang="en-US" sz="4000"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221164"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636657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a:lnSpc>
                <a:spcPct val="150000"/>
              </a:lnSpc>
              <a:spcBef>
                <a:spcPts val="0"/>
              </a:spcBef>
              <a:spcAft>
                <a:spcPts val="600"/>
              </a:spcAft>
              <a:buNone/>
            </a:pPr>
            <a:r>
              <a:rPr lang="ar-KW" sz="2800" b="1" u="sng" dirty="0">
                <a:solidFill>
                  <a:srgbClr val="1F4E79"/>
                </a:solidFill>
                <a:cs typeface="mohammad bold art 1" pitchFamily="2" charset="-78"/>
              </a:rPr>
              <a:t>تتميز التداولات المضللة أو المخالفة في الظروف وطريقة التنفيذ، لعل أبرزها:</a:t>
            </a:r>
          </a:p>
          <a:p>
            <a:pPr marL="0" indent="0" algn="just" rtl="1">
              <a:lnSpc>
                <a:spcPct val="150000"/>
              </a:lnSpc>
              <a:spcBef>
                <a:spcPts val="0"/>
              </a:spcBef>
              <a:spcAft>
                <a:spcPts val="600"/>
              </a:spcAft>
              <a:buNone/>
            </a:pPr>
            <a:r>
              <a:rPr lang="ar-KW" sz="2800" dirty="0">
                <a:solidFill>
                  <a:schemeClr val="accent1">
                    <a:lumMod val="75000"/>
                  </a:schemeClr>
                </a:solidFill>
                <a:cs typeface="mohammad bold art 1" pitchFamily="2" charset="-78"/>
              </a:rPr>
              <a:t>1. قيام المتداول بتنفيذ صفقات شراء بأسعار تفوق أسعار البيع</a:t>
            </a: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3" y="412750"/>
            <a:ext cx="7379221"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الفرق بين التداولات الطبيعية والتداولات المضللة: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57A21DDE-C790-02D0-B515-B71014399117}"/>
              </a:ext>
            </a:extLst>
          </p:cNvPr>
          <p:cNvSpPr txBox="1"/>
          <p:nvPr/>
        </p:nvSpPr>
        <p:spPr>
          <a:xfrm>
            <a:off x="7388854" y="5023610"/>
            <a:ext cx="1359610" cy="584775"/>
          </a:xfrm>
          <a:prstGeom prst="rect">
            <a:avLst/>
          </a:prstGeom>
          <a:noFill/>
        </p:spPr>
        <p:txBody>
          <a:bodyPr wrap="square" rtlCol="0">
            <a:spAutoFit/>
          </a:bodyPr>
          <a:lstStyle/>
          <a:p>
            <a:r>
              <a:rPr lang="ar-KW" sz="1600" b="1" dirty="0">
                <a:solidFill>
                  <a:schemeClr val="accent1">
                    <a:lumMod val="75000"/>
                  </a:schemeClr>
                </a:solidFill>
                <a:cs typeface="mohammad bold art 1" pitchFamily="2" charset="-78"/>
              </a:rPr>
              <a:t>صفقة شراء </a:t>
            </a:r>
          </a:p>
          <a:p>
            <a:r>
              <a:rPr lang="ar-KW" sz="1600" b="1" dirty="0">
                <a:solidFill>
                  <a:schemeClr val="accent1">
                    <a:lumMod val="75000"/>
                  </a:schemeClr>
                </a:solidFill>
                <a:cs typeface="mohammad bold art 1" pitchFamily="2" charset="-78"/>
              </a:rPr>
              <a:t>صفقة بيع  </a:t>
            </a:r>
            <a:endParaRPr lang="en-US" sz="1600" dirty="0">
              <a:solidFill>
                <a:schemeClr val="accent1">
                  <a:lumMod val="75000"/>
                </a:schemeClr>
              </a:solidFill>
            </a:endParaRPr>
          </a:p>
        </p:txBody>
      </p:sp>
      <p:pic>
        <p:nvPicPr>
          <p:cNvPr id="8" name="Picture 7">
            <a:extLst>
              <a:ext uri="{FF2B5EF4-FFF2-40B4-BE49-F238E27FC236}">
                <a16:creationId xmlns:a16="http://schemas.microsoft.com/office/drawing/2014/main" id="{FF0DA1DD-9D33-B694-7501-7195DBD44789}"/>
              </a:ext>
            </a:extLst>
          </p:cNvPr>
          <p:cNvPicPr>
            <a:picLocks noChangeAspect="1"/>
          </p:cNvPicPr>
          <p:nvPr/>
        </p:nvPicPr>
        <p:blipFill>
          <a:blip r:embed="rId2"/>
          <a:stretch>
            <a:fillRect/>
          </a:stretch>
        </p:blipFill>
        <p:spPr>
          <a:xfrm>
            <a:off x="8430608" y="5111859"/>
            <a:ext cx="170703" cy="164606"/>
          </a:xfrm>
          <a:prstGeom prst="rect">
            <a:avLst/>
          </a:prstGeom>
        </p:spPr>
      </p:pic>
      <p:pic>
        <p:nvPicPr>
          <p:cNvPr id="9" name="Picture 8">
            <a:extLst>
              <a:ext uri="{FF2B5EF4-FFF2-40B4-BE49-F238E27FC236}">
                <a16:creationId xmlns:a16="http://schemas.microsoft.com/office/drawing/2014/main" id="{1E9C6C3F-12EF-89D9-C692-D0466071C245}"/>
              </a:ext>
            </a:extLst>
          </p:cNvPr>
          <p:cNvPicPr>
            <a:picLocks noChangeAspect="1"/>
          </p:cNvPicPr>
          <p:nvPr/>
        </p:nvPicPr>
        <p:blipFill>
          <a:blip r:embed="rId3"/>
          <a:stretch>
            <a:fillRect/>
          </a:stretch>
        </p:blipFill>
        <p:spPr>
          <a:xfrm>
            <a:off x="8430608" y="5380322"/>
            <a:ext cx="176799" cy="170703"/>
          </a:xfrm>
          <a:prstGeom prst="rect">
            <a:avLst/>
          </a:prstGeom>
        </p:spPr>
      </p:pic>
      <p:graphicFrame>
        <p:nvGraphicFramePr>
          <p:cNvPr id="10" name="Chart 9">
            <a:extLst>
              <a:ext uri="{FF2B5EF4-FFF2-40B4-BE49-F238E27FC236}">
                <a16:creationId xmlns:a16="http://schemas.microsoft.com/office/drawing/2014/main" id="{90105EDD-3139-F61A-50FB-6E27B0E3473D}"/>
              </a:ext>
            </a:extLst>
          </p:cNvPr>
          <p:cNvGraphicFramePr/>
          <p:nvPr/>
        </p:nvGraphicFramePr>
        <p:xfrm>
          <a:off x="1835696" y="2708920"/>
          <a:ext cx="5400600" cy="3311506"/>
        </p:xfrm>
        <a:graphic>
          <a:graphicData uri="http://schemas.openxmlformats.org/drawingml/2006/chart">
            <c:chart xmlns:c="http://schemas.openxmlformats.org/drawingml/2006/chart" xmlns:r="http://schemas.openxmlformats.org/officeDocument/2006/relationships" r:id="rId4"/>
          </a:graphicData>
        </a:graphic>
      </p:graphicFrame>
      <p:pic>
        <p:nvPicPr>
          <p:cNvPr id="20" name="Picture 19">
            <a:extLst>
              <a:ext uri="{FF2B5EF4-FFF2-40B4-BE49-F238E27FC236}">
                <a16:creationId xmlns:a16="http://schemas.microsoft.com/office/drawing/2014/main" id="{F7071A35-DCCD-0CAF-CC6D-0B54DF3CB1B1}"/>
              </a:ext>
            </a:extLst>
          </p:cNvPr>
          <p:cNvPicPr>
            <a:picLocks noChangeAspect="1"/>
          </p:cNvPicPr>
          <p:nvPr/>
        </p:nvPicPr>
        <p:blipFill>
          <a:blip r:embed="rId2"/>
          <a:stretch>
            <a:fillRect/>
          </a:stretch>
        </p:blipFill>
        <p:spPr>
          <a:xfrm>
            <a:off x="5651552" y="3405777"/>
            <a:ext cx="170703" cy="164606"/>
          </a:xfrm>
          <a:prstGeom prst="rect">
            <a:avLst/>
          </a:prstGeom>
        </p:spPr>
      </p:pic>
      <p:pic>
        <p:nvPicPr>
          <p:cNvPr id="21" name="Picture 20">
            <a:extLst>
              <a:ext uri="{FF2B5EF4-FFF2-40B4-BE49-F238E27FC236}">
                <a16:creationId xmlns:a16="http://schemas.microsoft.com/office/drawing/2014/main" id="{74A111EC-C13D-8259-58DC-B2955C86146E}"/>
              </a:ext>
            </a:extLst>
          </p:cNvPr>
          <p:cNvPicPr>
            <a:picLocks noChangeAspect="1"/>
          </p:cNvPicPr>
          <p:nvPr/>
        </p:nvPicPr>
        <p:blipFill>
          <a:blip r:embed="rId2"/>
          <a:stretch>
            <a:fillRect/>
          </a:stretch>
        </p:blipFill>
        <p:spPr>
          <a:xfrm>
            <a:off x="4022565" y="3405777"/>
            <a:ext cx="170703" cy="164606"/>
          </a:xfrm>
          <a:prstGeom prst="rect">
            <a:avLst/>
          </a:prstGeom>
        </p:spPr>
      </p:pic>
      <p:pic>
        <p:nvPicPr>
          <p:cNvPr id="22" name="Picture 21">
            <a:extLst>
              <a:ext uri="{FF2B5EF4-FFF2-40B4-BE49-F238E27FC236}">
                <a16:creationId xmlns:a16="http://schemas.microsoft.com/office/drawing/2014/main" id="{8D534AEB-EEC3-D1CB-0509-D297B2952249}"/>
              </a:ext>
            </a:extLst>
          </p:cNvPr>
          <p:cNvPicPr>
            <a:picLocks noChangeAspect="1"/>
          </p:cNvPicPr>
          <p:nvPr/>
        </p:nvPicPr>
        <p:blipFill>
          <a:blip r:embed="rId3"/>
          <a:stretch>
            <a:fillRect/>
          </a:stretch>
        </p:blipFill>
        <p:spPr>
          <a:xfrm>
            <a:off x="6713568" y="4543815"/>
            <a:ext cx="176799" cy="170703"/>
          </a:xfrm>
          <a:prstGeom prst="rect">
            <a:avLst/>
          </a:prstGeom>
        </p:spPr>
      </p:pic>
      <p:pic>
        <p:nvPicPr>
          <p:cNvPr id="23" name="Picture 22">
            <a:extLst>
              <a:ext uri="{FF2B5EF4-FFF2-40B4-BE49-F238E27FC236}">
                <a16:creationId xmlns:a16="http://schemas.microsoft.com/office/drawing/2014/main" id="{DD2D0375-60E7-2830-4FDF-03BF9E1109F2}"/>
              </a:ext>
            </a:extLst>
          </p:cNvPr>
          <p:cNvPicPr>
            <a:picLocks noChangeAspect="1"/>
          </p:cNvPicPr>
          <p:nvPr/>
        </p:nvPicPr>
        <p:blipFill>
          <a:blip r:embed="rId3"/>
          <a:stretch>
            <a:fillRect/>
          </a:stretch>
        </p:blipFill>
        <p:spPr>
          <a:xfrm>
            <a:off x="6190840" y="4543815"/>
            <a:ext cx="176799" cy="170703"/>
          </a:xfrm>
          <a:prstGeom prst="rect">
            <a:avLst/>
          </a:prstGeom>
        </p:spPr>
      </p:pic>
      <p:pic>
        <p:nvPicPr>
          <p:cNvPr id="24" name="Picture 23">
            <a:extLst>
              <a:ext uri="{FF2B5EF4-FFF2-40B4-BE49-F238E27FC236}">
                <a16:creationId xmlns:a16="http://schemas.microsoft.com/office/drawing/2014/main" id="{AC43DD6D-B854-60DC-6DE9-653BABC44990}"/>
              </a:ext>
            </a:extLst>
          </p:cNvPr>
          <p:cNvPicPr>
            <a:picLocks noChangeAspect="1"/>
          </p:cNvPicPr>
          <p:nvPr/>
        </p:nvPicPr>
        <p:blipFill>
          <a:blip r:embed="rId3"/>
          <a:stretch>
            <a:fillRect/>
          </a:stretch>
        </p:blipFill>
        <p:spPr>
          <a:xfrm>
            <a:off x="5067648" y="4543815"/>
            <a:ext cx="176799" cy="175241"/>
          </a:xfrm>
          <a:prstGeom prst="rect">
            <a:avLst/>
          </a:prstGeom>
        </p:spPr>
      </p:pic>
      <p:pic>
        <p:nvPicPr>
          <p:cNvPr id="25" name="Picture 24">
            <a:extLst>
              <a:ext uri="{FF2B5EF4-FFF2-40B4-BE49-F238E27FC236}">
                <a16:creationId xmlns:a16="http://schemas.microsoft.com/office/drawing/2014/main" id="{E8EBC52E-1665-4997-16A5-5871338937A7}"/>
              </a:ext>
            </a:extLst>
          </p:cNvPr>
          <p:cNvPicPr>
            <a:picLocks noChangeAspect="1"/>
          </p:cNvPicPr>
          <p:nvPr/>
        </p:nvPicPr>
        <p:blipFill>
          <a:blip r:embed="rId3"/>
          <a:stretch>
            <a:fillRect/>
          </a:stretch>
        </p:blipFill>
        <p:spPr>
          <a:xfrm>
            <a:off x="4544920" y="4537107"/>
            <a:ext cx="176799" cy="170703"/>
          </a:xfrm>
          <a:prstGeom prst="rect">
            <a:avLst/>
          </a:prstGeom>
        </p:spPr>
      </p:pic>
      <p:pic>
        <p:nvPicPr>
          <p:cNvPr id="26" name="Picture 25">
            <a:extLst>
              <a:ext uri="{FF2B5EF4-FFF2-40B4-BE49-F238E27FC236}">
                <a16:creationId xmlns:a16="http://schemas.microsoft.com/office/drawing/2014/main" id="{1146E30D-02BC-D377-56B5-309CB60C75BB}"/>
              </a:ext>
            </a:extLst>
          </p:cNvPr>
          <p:cNvPicPr>
            <a:picLocks noChangeAspect="1"/>
          </p:cNvPicPr>
          <p:nvPr/>
        </p:nvPicPr>
        <p:blipFill>
          <a:blip r:embed="rId3"/>
          <a:stretch>
            <a:fillRect/>
          </a:stretch>
        </p:blipFill>
        <p:spPr>
          <a:xfrm>
            <a:off x="3510127" y="4543815"/>
            <a:ext cx="176799" cy="170703"/>
          </a:xfrm>
          <a:prstGeom prst="rect">
            <a:avLst/>
          </a:prstGeom>
        </p:spPr>
      </p:pic>
      <p:pic>
        <p:nvPicPr>
          <p:cNvPr id="27" name="Picture 26">
            <a:extLst>
              <a:ext uri="{FF2B5EF4-FFF2-40B4-BE49-F238E27FC236}">
                <a16:creationId xmlns:a16="http://schemas.microsoft.com/office/drawing/2014/main" id="{CBE217B2-66E2-97A9-AC0D-D307AAA43A62}"/>
              </a:ext>
            </a:extLst>
          </p:cNvPr>
          <p:cNvPicPr>
            <a:picLocks noChangeAspect="1"/>
          </p:cNvPicPr>
          <p:nvPr/>
        </p:nvPicPr>
        <p:blipFill>
          <a:blip r:embed="rId3"/>
          <a:stretch>
            <a:fillRect/>
          </a:stretch>
        </p:blipFill>
        <p:spPr>
          <a:xfrm>
            <a:off x="2925110" y="4548352"/>
            <a:ext cx="176799" cy="170703"/>
          </a:xfrm>
          <a:prstGeom prst="rect">
            <a:avLst/>
          </a:prstGeom>
        </p:spPr>
      </p:pic>
      <p:pic>
        <p:nvPicPr>
          <p:cNvPr id="28" name="Picture 27">
            <a:extLst>
              <a:ext uri="{FF2B5EF4-FFF2-40B4-BE49-F238E27FC236}">
                <a16:creationId xmlns:a16="http://schemas.microsoft.com/office/drawing/2014/main" id="{5F98CC9E-761F-57FE-D164-A52823C3C618}"/>
              </a:ext>
            </a:extLst>
          </p:cNvPr>
          <p:cNvPicPr>
            <a:picLocks noChangeAspect="1"/>
          </p:cNvPicPr>
          <p:nvPr/>
        </p:nvPicPr>
        <p:blipFill>
          <a:blip r:embed="rId3"/>
          <a:stretch>
            <a:fillRect/>
          </a:stretch>
        </p:blipFill>
        <p:spPr>
          <a:xfrm>
            <a:off x="2438858" y="4543815"/>
            <a:ext cx="176799" cy="170703"/>
          </a:xfrm>
          <a:prstGeom prst="rect">
            <a:avLst/>
          </a:prstGeom>
        </p:spPr>
      </p:pic>
    </p:spTree>
    <p:extLst>
      <p:ext uri="{BB962C8B-B14F-4D97-AF65-F5344CB8AC3E}">
        <p14:creationId xmlns:p14="http://schemas.microsoft.com/office/powerpoint/2010/main" val="442036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a:lnSpc>
                <a:spcPct val="150000"/>
              </a:lnSpc>
              <a:spcBef>
                <a:spcPts val="0"/>
              </a:spcBef>
              <a:spcAft>
                <a:spcPts val="600"/>
              </a:spcAft>
              <a:buNone/>
            </a:pPr>
            <a:r>
              <a:rPr lang="ar-KW" sz="2000" dirty="0">
                <a:solidFill>
                  <a:schemeClr val="accent1">
                    <a:lumMod val="75000"/>
                  </a:schemeClr>
                </a:solidFill>
                <a:cs typeface="mohammad bold art 1" pitchFamily="2" charset="-78"/>
              </a:rPr>
              <a:t>2. تعمد زيادة الزخم بالتداول لجذب المتداولين من خلال القيام بإبرام صفقات شراء وبيع عند نفس المستويات السعرية بشكل متكرر ومتلاحق وبكميات أسهم مؤثرة على حجم التداول الفعلي للورقة المالية سواء كانت من خلال شخص واحد او عدة أشخاص يرتبطون فيما بينهم.</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
        <p:nvSpPr>
          <p:cNvPr id="5" name="Title 1">
            <a:extLst>
              <a:ext uri="{FF2B5EF4-FFF2-40B4-BE49-F238E27FC236}">
                <a16:creationId xmlns:a16="http://schemas.microsoft.com/office/drawing/2014/main" id="{C80A120F-9C23-23B4-90FF-74B013FA895F}"/>
              </a:ext>
            </a:extLst>
          </p:cNvPr>
          <p:cNvSpPr txBox="1">
            <a:spLocks/>
          </p:cNvSpPr>
          <p:nvPr/>
        </p:nvSpPr>
        <p:spPr>
          <a:xfrm>
            <a:off x="1369243" y="412750"/>
            <a:ext cx="7535059"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الفرق بين التداولات الطبيعية والتداولات المضللة:</a:t>
            </a:r>
          </a:p>
        </p:txBody>
      </p:sp>
      <p:graphicFrame>
        <p:nvGraphicFramePr>
          <p:cNvPr id="7" name="Chart 6">
            <a:extLst>
              <a:ext uri="{FF2B5EF4-FFF2-40B4-BE49-F238E27FC236}">
                <a16:creationId xmlns:a16="http://schemas.microsoft.com/office/drawing/2014/main" id="{895BE6D1-9936-C417-23E0-33B2581EBE73}"/>
              </a:ext>
            </a:extLst>
          </p:cNvPr>
          <p:cNvGraphicFramePr/>
          <p:nvPr>
            <p:extLst>
              <p:ext uri="{D42A27DB-BD31-4B8C-83A1-F6EECF244321}">
                <p14:modId xmlns:p14="http://schemas.microsoft.com/office/powerpoint/2010/main" val="642776606"/>
              </p:ext>
            </p:extLst>
          </p:nvPr>
        </p:nvGraphicFramePr>
        <p:xfrm>
          <a:off x="2866637" y="2925730"/>
          <a:ext cx="6216352" cy="32561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84108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a:lnSpc>
                <a:spcPct val="150000"/>
              </a:lnSpc>
              <a:spcBef>
                <a:spcPts val="0"/>
              </a:spcBef>
              <a:spcAft>
                <a:spcPts val="600"/>
              </a:spcAft>
              <a:buNone/>
            </a:pPr>
            <a:r>
              <a:rPr lang="ar-KW" sz="2400" dirty="0">
                <a:solidFill>
                  <a:schemeClr val="accent1">
                    <a:lumMod val="75000"/>
                  </a:schemeClr>
                </a:solidFill>
                <a:cs typeface="mohammad bold art 1" pitchFamily="2" charset="-78"/>
              </a:rPr>
              <a:t>3.</a:t>
            </a:r>
            <a:r>
              <a:rPr lang="en-US" sz="2400" dirty="0">
                <a:solidFill>
                  <a:schemeClr val="accent1">
                    <a:lumMod val="75000"/>
                  </a:schemeClr>
                </a:solidFill>
                <a:cs typeface="mohammad bold art 1" pitchFamily="2" charset="-78"/>
              </a:rPr>
              <a:t> </a:t>
            </a:r>
            <a:r>
              <a:rPr lang="ar-KW" sz="2400" dirty="0">
                <a:solidFill>
                  <a:schemeClr val="accent1">
                    <a:lumMod val="75000"/>
                  </a:schemeClr>
                </a:solidFill>
                <a:cs typeface="mohammad bold art 1" pitchFamily="2" charset="-78"/>
              </a:rPr>
              <a:t>القيام بإبرام الصفقات بتوقيت يسبق أحداث أو معلومات جوهرية وبشكل لا يتوافق مع نمط التداول الطبيعي.</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
        <p:nvSpPr>
          <p:cNvPr id="5" name="Title 1">
            <a:extLst>
              <a:ext uri="{FF2B5EF4-FFF2-40B4-BE49-F238E27FC236}">
                <a16:creationId xmlns:a16="http://schemas.microsoft.com/office/drawing/2014/main" id="{C80A120F-9C23-23B4-90FF-74B013FA895F}"/>
              </a:ext>
            </a:extLst>
          </p:cNvPr>
          <p:cNvSpPr txBox="1">
            <a:spLocks/>
          </p:cNvSpPr>
          <p:nvPr/>
        </p:nvSpPr>
        <p:spPr>
          <a:xfrm>
            <a:off x="1369243" y="412750"/>
            <a:ext cx="7481793"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الفرق بين التداولات الطبيعية والتداولات المضللة:</a:t>
            </a:r>
          </a:p>
        </p:txBody>
      </p:sp>
      <p:graphicFrame>
        <p:nvGraphicFramePr>
          <p:cNvPr id="31" name="Chart 30">
            <a:extLst>
              <a:ext uri="{FF2B5EF4-FFF2-40B4-BE49-F238E27FC236}">
                <a16:creationId xmlns:a16="http://schemas.microsoft.com/office/drawing/2014/main" id="{83222BE0-E719-4119-A6DD-BC2D69D33C92}"/>
              </a:ext>
            </a:extLst>
          </p:cNvPr>
          <p:cNvGraphicFramePr/>
          <p:nvPr>
            <p:extLst>
              <p:ext uri="{D42A27DB-BD31-4B8C-83A1-F6EECF244321}">
                <p14:modId xmlns:p14="http://schemas.microsoft.com/office/powerpoint/2010/main" val="1423625252"/>
              </p:ext>
            </p:extLst>
          </p:nvPr>
        </p:nvGraphicFramePr>
        <p:xfrm>
          <a:off x="3840641" y="3077095"/>
          <a:ext cx="4142556" cy="2356690"/>
        </p:xfrm>
        <a:graphic>
          <a:graphicData uri="http://schemas.openxmlformats.org/drawingml/2006/chart">
            <c:chart xmlns:c="http://schemas.openxmlformats.org/drawingml/2006/chart" xmlns:r="http://schemas.openxmlformats.org/officeDocument/2006/relationships" r:id="rId2"/>
          </a:graphicData>
        </a:graphic>
      </p:graphicFrame>
      <p:sp>
        <p:nvSpPr>
          <p:cNvPr id="32" name="Oval 31">
            <a:extLst>
              <a:ext uri="{FF2B5EF4-FFF2-40B4-BE49-F238E27FC236}">
                <a16:creationId xmlns:a16="http://schemas.microsoft.com/office/drawing/2014/main" id="{A47E04C2-56F5-6883-C599-55B4EECE2DD9}"/>
              </a:ext>
            </a:extLst>
          </p:cNvPr>
          <p:cNvSpPr/>
          <p:nvPr/>
        </p:nvSpPr>
        <p:spPr>
          <a:xfrm>
            <a:off x="7097742" y="3390861"/>
            <a:ext cx="150168" cy="144016"/>
          </a:xfrm>
          <a:prstGeom prst="ellipse">
            <a:avLst/>
          </a:prstGeom>
          <a:solidFill>
            <a:srgbClr val="A82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086FB676-0E1B-76BA-FA64-2F966CDFD937}"/>
              </a:ext>
            </a:extLst>
          </p:cNvPr>
          <p:cNvSpPr/>
          <p:nvPr/>
        </p:nvSpPr>
        <p:spPr>
          <a:xfrm>
            <a:off x="4965210" y="4659836"/>
            <a:ext cx="150168" cy="144016"/>
          </a:xfrm>
          <a:prstGeom prst="ellipse">
            <a:avLst/>
          </a:prstGeom>
          <a:solidFill>
            <a:schemeClr val="accent6"/>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5A09B60-9794-8E16-4733-DAFED22D8F53}"/>
              </a:ext>
            </a:extLst>
          </p:cNvPr>
          <p:cNvSpPr/>
          <p:nvPr/>
        </p:nvSpPr>
        <p:spPr>
          <a:xfrm>
            <a:off x="5492233" y="4731844"/>
            <a:ext cx="150168" cy="144016"/>
          </a:xfrm>
          <a:prstGeom prst="ellipse">
            <a:avLst/>
          </a:prstGeom>
          <a:solidFill>
            <a:schemeClr val="accent6"/>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9E316E1-221E-37A8-9FC8-655CAD097F62}"/>
              </a:ext>
            </a:extLst>
          </p:cNvPr>
          <p:cNvSpPr/>
          <p:nvPr/>
        </p:nvSpPr>
        <p:spPr>
          <a:xfrm flipV="1">
            <a:off x="6012985" y="4659836"/>
            <a:ext cx="144016" cy="144016"/>
          </a:xfrm>
          <a:prstGeom prst="ellipse">
            <a:avLst/>
          </a:prstGeom>
          <a:ln>
            <a:solidFill>
              <a:srgbClr val="9966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val 35">
            <a:extLst>
              <a:ext uri="{FF2B5EF4-FFF2-40B4-BE49-F238E27FC236}">
                <a16:creationId xmlns:a16="http://schemas.microsoft.com/office/drawing/2014/main" id="{A8CFC74D-C74F-F88F-0FA8-ECE8592C57DB}"/>
              </a:ext>
            </a:extLst>
          </p:cNvPr>
          <p:cNvSpPr/>
          <p:nvPr/>
        </p:nvSpPr>
        <p:spPr>
          <a:xfrm flipV="1">
            <a:off x="6595766" y="4230993"/>
            <a:ext cx="144016" cy="144016"/>
          </a:xfrm>
          <a:prstGeom prst="ellipse">
            <a:avLst/>
          </a:prstGeom>
          <a:ln>
            <a:solidFill>
              <a:srgbClr val="9966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7" name="Straight Arrow Connector 36">
            <a:extLst>
              <a:ext uri="{FF2B5EF4-FFF2-40B4-BE49-F238E27FC236}">
                <a16:creationId xmlns:a16="http://schemas.microsoft.com/office/drawing/2014/main" id="{9C096EE8-7508-76B4-DAFD-C037E770E3A6}"/>
              </a:ext>
            </a:extLst>
          </p:cNvPr>
          <p:cNvCxnSpPr/>
          <p:nvPr/>
        </p:nvCxnSpPr>
        <p:spPr>
          <a:xfrm flipV="1">
            <a:off x="5045959" y="4929729"/>
            <a:ext cx="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148D18A-67A1-A6FF-F1BA-21FB3D77DFDA}"/>
              </a:ext>
            </a:extLst>
          </p:cNvPr>
          <p:cNvCxnSpPr/>
          <p:nvPr/>
        </p:nvCxnSpPr>
        <p:spPr>
          <a:xfrm flipV="1">
            <a:off x="5567317" y="4929729"/>
            <a:ext cx="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1E1FC22-FB37-F79A-B05C-FA27963BEF68}"/>
              </a:ext>
            </a:extLst>
          </p:cNvPr>
          <p:cNvSpPr txBox="1"/>
          <p:nvPr/>
        </p:nvSpPr>
        <p:spPr>
          <a:xfrm>
            <a:off x="4811177" y="5402018"/>
            <a:ext cx="1101923" cy="276999"/>
          </a:xfrm>
          <a:prstGeom prst="rect">
            <a:avLst/>
          </a:prstGeom>
          <a:noFill/>
        </p:spPr>
        <p:txBody>
          <a:bodyPr wrap="square" rtlCol="0">
            <a:spAutoFit/>
          </a:bodyPr>
          <a:lstStyle/>
          <a:p>
            <a:r>
              <a:rPr lang="ar-KW" sz="1200" dirty="0">
                <a:cs typeface="mohammad bold art 1" pitchFamily="2" charset="-78"/>
              </a:rPr>
              <a:t>صفقات شراء </a:t>
            </a:r>
            <a:endParaRPr lang="en-US" sz="1200" dirty="0">
              <a:cs typeface="mohammad bold art 1" pitchFamily="2" charset="-78"/>
            </a:endParaRPr>
          </a:p>
        </p:txBody>
      </p:sp>
      <p:cxnSp>
        <p:nvCxnSpPr>
          <p:cNvPr id="40" name="Straight Arrow Connector 39">
            <a:extLst>
              <a:ext uri="{FF2B5EF4-FFF2-40B4-BE49-F238E27FC236}">
                <a16:creationId xmlns:a16="http://schemas.microsoft.com/office/drawing/2014/main" id="{8124E702-0EDD-051B-95C2-D4E4F25B1A27}"/>
              </a:ext>
            </a:extLst>
          </p:cNvPr>
          <p:cNvCxnSpPr/>
          <p:nvPr/>
        </p:nvCxnSpPr>
        <p:spPr>
          <a:xfrm>
            <a:off x="7168191" y="2724476"/>
            <a:ext cx="0" cy="5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67B7B4B-E327-727C-F6E8-54DD5D2726B9}"/>
              </a:ext>
            </a:extLst>
          </p:cNvPr>
          <p:cNvSpPr txBox="1"/>
          <p:nvPr/>
        </p:nvSpPr>
        <p:spPr>
          <a:xfrm>
            <a:off x="6736143" y="2414257"/>
            <a:ext cx="864096" cy="276999"/>
          </a:xfrm>
          <a:prstGeom prst="rect">
            <a:avLst/>
          </a:prstGeom>
          <a:noFill/>
        </p:spPr>
        <p:txBody>
          <a:bodyPr wrap="square" rtlCol="0">
            <a:spAutoFit/>
          </a:bodyPr>
          <a:lstStyle/>
          <a:p>
            <a:r>
              <a:rPr lang="ar-KW" sz="1200" dirty="0">
                <a:cs typeface="mohammad bold art 1" pitchFamily="2" charset="-78"/>
              </a:rPr>
              <a:t>صفقة بيع</a:t>
            </a:r>
            <a:endParaRPr lang="en-US" sz="1200" dirty="0">
              <a:cs typeface="mohammad bold art 1" pitchFamily="2" charset="-78"/>
            </a:endParaRPr>
          </a:p>
        </p:txBody>
      </p:sp>
      <p:cxnSp>
        <p:nvCxnSpPr>
          <p:cNvPr id="42" name="Straight Arrow Connector 41">
            <a:extLst>
              <a:ext uri="{FF2B5EF4-FFF2-40B4-BE49-F238E27FC236}">
                <a16:creationId xmlns:a16="http://schemas.microsoft.com/office/drawing/2014/main" id="{B3C461AF-AC9E-EE78-5C21-49EEDC6D3E67}"/>
              </a:ext>
            </a:extLst>
          </p:cNvPr>
          <p:cNvCxnSpPr/>
          <p:nvPr/>
        </p:nvCxnSpPr>
        <p:spPr>
          <a:xfrm flipH="1" flipV="1">
            <a:off x="6157001" y="4832284"/>
            <a:ext cx="542156" cy="520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C79F962-1427-0CEF-A21C-32D868486617}"/>
              </a:ext>
            </a:extLst>
          </p:cNvPr>
          <p:cNvCxnSpPr/>
          <p:nvPr/>
        </p:nvCxnSpPr>
        <p:spPr>
          <a:xfrm flipH="1" flipV="1">
            <a:off x="6699157" y="4501025"/>
            <a:ext cx="2067" cy="8501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43FFDCA-7E4B-511F-A504-9D685C60FB79}"/>
              </a:ext>
            </a:extLst>
          </p:cNvPr>
          <p:cNvSpPr txBox="1"/>
          <p:nvPr/>
        </p:nvSpPr>
        <p:spPr>
          <a:xfrm>
            <a:off x="6160880" y="5398374"/>
            <a:ext cx="2014621" cy="461665"/>
          </a:xfrm>
          <a:prstGeom prst="rect">
            <a:avLst/>
          </a:prstGeom>
          <a:noFill/>
        </p:spPr>
        <p:txBody>
          <a:bodyPr wrap="square" rtlCol="0">
            <a:spAutoFit/>
          </a:bodyPr>
          <a:lstStyle/>
          <a:p>
            <a:pPr algn="ctr"/>
            <a:r>
              <a:rPr lang="ar-KW" sz="1200" dirty="0">
                <a:cs typeface="mohammad bold art 1" pitchFamily="2" charset="-78"/>
              </a:rPr>
              <a:t>تفاعل السهم مع الإعلان عن معلومات جوهرية</a:t>
            </a:r>
            <a:endParaRPr lang="en-US" sz="1200" dirty="0">
              <a:cs typeface="mohammad bold art 1" pitchFamily="2" charset="-78"/>
            </a:endParaRPr>
          </a:p>
        </p:txBody>
      </p:sp>
    </p:spTree>
    <p:extLst>
      <p:ext uri="{BB962C8B-B14F-4D97-AF65-F5344CB8AC3E}">
        <p14:creationId xmlns:p14="http://schemas.microsoft.com/office/powerpoint/2010/main" val="387433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fontAlgn="base">
              <a:lnSpc>
                <a:spcPct val="150000"/>
              </a:lnSpc>
              <a:spcBef>
                <a:spcPct val="0"/>
              </a:spcBef>
              <a:spcAft>
                <a:spcPts val="600"/>
              </a:spcAft>
              <a:buNone/>
            </a:pPr>
            <a:r>
              <a:rPr lang="ar-KW" sz="2400" dirty="0">
                <a:solidFill>
                  <a:schemeClr val="accent1">
                    <a:lumMod val="75000"/>
                  </a:schemeClr>
                </a:solidFill>
                <a:latin typeface="+mj-lt"/>
                <a:cs typeface="mohammad bold art 1" pitchFamily="2" charset="-78"/>
              </a:rPr>
              <a:t>جاء صدور القانون رقم (7) لسنة 2010 بشأن إنشاء هيئة أسواق المال وتنظيم نشاط الأوراق المالية ولائحته التنفيذية وتعديلاتهما بمثابة القاعدة الرئيسية التي نظمت عمليات وأنشطة الأوراق المالية وعلى وجه الخصوص آلية تداول هذه الأوراق المالية في بورصة الأوراق ، وتحديد لدور الهيئة في حماية المتعاملين بهذه الأوراق المالية ومتضمنا النصوص والنظم التي تكفل للهيئة القيام بادوارها المطلوبة بهذا الشأن والتي على رأسها تحديد السلوكيات الخاطئة والمجرمة في التداول. </a:t>
            </a:r>
            <a:endParaRPr lang="ar-KW" sz="1400" b="1" dirty="0">
              <a:solidFill>
                <a:schemeClr val="accent1">
                  <a:lumMod val="75000"/>
                </a:schemeClr>
              </a:solidFill>
              <a:latin typeface="+mj-lt"/>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5876925"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مقدمــــــــة</a:t>
            </a:r>
            <a:endParaRPr lang="en-US" sz="3000" dirty="0">
              <a:solidFill>
                <a:srgbClr val="AD8100"/>
              </a:solidFill>
              <a:cs typeface="mohammad bold art 1" pitchFamily="2" charset="-78"/>
            </a:endParaRP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3630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a:lnSpc>
                <a:spcPct val="150000"/>
              </a:lnSpc>
              <a:spcBef>
                <a:spcPts val="0"/>
              </a:spcBef>
              <a:spcAft>
                <a:spcPts val="600"/>
              </a:spcAft>
              <a:buNone/>
            </a:pPr>
            <a:r>
              <a:rPr lang="ar-KW" sz="2400" dirty="0">
                <a:solidFill>
                  <a:schemeClr val="accent1">
                    <a:lumMod val="75000"/>
                  </a:schemeClr>
                </a:solidFill>
                <a:cs typeface="mohammad bold art 1" pitchFamily="2" charset="-78"/>
              </a:rPr>
              <a:t>4.</a:t>
            </a:r>
            <a:r>
              <a:rPr lang="en-US" sz="2400" dirty="0">
                <a:solidFill>
                  <a:schemeClr val="accent1">
                    <a:lumMod val="75000"/>
                  </a:schemeClr>
                </a:solidFill>
                <a:cs typeface="mohammad bold art 1" pitchFamily="2" charset="-78"/>
              </a:rPr>
              <a:t> </a:t>
            </a:r>
            <a:r>
              <a:rPr lang="ar-KW" sz="2400" dirty="0">
                <a:solidFill>
                  <a:schemeClr val="accent1">
                    <a:lumMod val="75000"/>
                  </a:schemeClr>
                </a:solidFill>
                <a:cs typeface="mohammad bold art 1" pitchFamily="2" charset="-78"/>
              </a:rPr>
              <a:t>قيام المتداول بتنفيذ صفقات شراء أو بيع وبكميات أسهم قليلة لكل صفقة وبشكل متكرر ومتعدد وبأحجام لا تتوافق مع طبيعة وأحجام التداول المعتادة لمرتكب هذه الصفقات.</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
        <p:nvSpPr>
          <p:cNvPr id="5" name="Title 1">
            <a:extLst>
              <a:ext uri="{FF2B5EF4-FFF2-40B4-BE49-F238E27FC236}">
                <a16:creationId xmlns:a16="http://schemas.microsoft.com/office/drawing/2014/main" id="{C80A120F-9C23-23B4-90FF-74B013FA895F}"/>
              </a:ext>
            </a:extLst>
          </p:cNvPr>
          <p:cNvSpPr txBox="1">
            <a:spLocks/>
          </p:cNvSpPr>
          <p:nvPr/>
        </p:nvSpPr>
        <p:spPr>
          <a:xfrm>
            <a:off x="1369244" y="412750"/>
            <a:ext cx="7410772"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الفرق بين التداولات الطبيعية والتداولات المضللة:</a:t>
            </a:r>
          </a:p>
        </p:txBody>
      </p:sp>
      <p:graphicFrame>
        <p:nvGraphicFramePr>
          <p:cNvPr id="4" name="Table 3">
            <a:extLst>
              <a:ext uri="{FF2B5EF4-FFF2-40B4-BE49-F238E27FC236}">
                <a16:creationId xmlns:a16="http://schemas.microsoft.com/office/drawing/2014/main" id="{169DBC04-E68E-EF2F-DB45-7246EEDC08DF}"/>
              </a:ext>
            </a:extLst>
          </p:cNvPr>
          <p:cNvGraphicFramePr>
            <a:graphicFrameLocks noGrp="1"/>
          </p:cNvGraphicFramePr>
          <p:nvPr>
            <p:extLst>
              <p:ext uri="{D42A27DB-BD31-4B8C-83A1-F6EECF244321}">
                <p14:modId xmlns:p14="http://schemas.microsoft.com/office/powerpoint/2010/main" val="837265995"/>
              </p:ext>
            </p:extLst>
          </p:nvPr>
        </p:nvGraphicFramePr>
        <p:xfrm>
          <a:off x="3617807" y="2769934"/>
          <a:ext cx="4827365" cy="3124368"/>
        </p:xfrm>
        <a:graphic>
          <a:graphicData uri="http://schemas.openxmlformats.org/drawingml/2006/table">
            <a:tbl>
              <a:tblPr>
                <a:tableStyleId>{5C22544A-7EE6-4342-B048-85BDC9FD1C3A}</a:tableStyleId>
              </a:tblPr>
              <a:tblGrid>
                <a:gridCol w="557857">
                  <a:extLst>
                    <a:ext uri="{9D8B030D-6E8A-4147-A177-3AD203B41FA5}">
                      <a16:colId xmlns:a16="http://schemas.microsoft.com/office/drawing/2014/main" val="2970053143"/>
                    </a:ext>
                  </a:extLst>
                </a:gridCol>
                <a:gridCol w="507142">
                  <a:extLst>
                    <a:ext uri="{9D8B030D-6E8A-4147-A177-3AD203B41FA5}">
                      <a16:colId xmlns:a16="http://schemas.microsoft.com/office/drawing/2014/main" val="3716387276"/>
                    </a:ext>
                  </a:extLst>
                </a:gridCol>
                <a:gridCol w="713170">
                  <a:extLst>
                    <a:ext uri="{9D8B030D-6E8A-4147-A177-3AD203B41FA5}">
                      <a16:colId xmlns:a16="http://schemas.microsoft.com/office/drawing/2014/main" val="2405934380"/>
                    </a:ext>
                  </a:extLst>
                </a:gridCol>
                <a:gridCol w="1017455">
                  <a:extLst>
                    <a:ext uri="{9D8B030D-6E8A-4147-A177-3AD203B41FA5}">
                      <a16:colId xmlns:a16="http://schemas.microsoft.com/office/drawing/2014/main" val="1082461574"/>
                    </a:ext>
                  </a:extLst>
                </a:gridCol>
                <a:gridCol w="522991">
                  <a:extLst>
                    <a:ext uri="{9D8B030D-6E8A-4147-A177-3AD203B41FA5}">
                      <a16:colId xmlns:a16="http://schemas.microsoft.com/office/drawing/2014/main" val="114425912"/>
                    </a:ext>
                  </a:extLst>
                </a:gridCol>
                <a:gridCol w="1508750">
                  <a:extLst>
                    <a:ext uri="{9D8B030D-6E8A-4147-A177-3AD203B41FA5}">
                      <a16:colId xmlns:a16="http://schemas.microsoft.com/office/drawing/2014/main" val="1504365770"/>
                    </a:ext>
                  </a:extLst>
                </a:gridCol>
              </a:tblGrid>
              <a:tr h="285918">
                <a:tc>
                  <a:txBody>
                    <a:bodyPr/>
                    <a:lstStyle/>
                    <a:p>
                      <a:pPr algn="ctr" rtl="1" fontAlgn="ctr"/>
                      <a:r>
                        <a:rPr lang="ar-KW" sz="1800" u="none" strike="noStrike">
                          <a:effectLst/>
                        </a:rPr>
                        <a:t>التغيير</a:t>
                      </a:r>
                      <a:endParaRPr lang="ar-KW"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1" fontAlgn="ctr"/>
                      <a:r>
                        <a:rPr lang="ar-KW" sz="1800" u="none" strike="noStrike">
                          <a:effectLst/>
                        </a:rPr>
                        <a:t>السعر</a:t>
                      </a:r>
                      <a:endParaRPr lang="ar-KW"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1" fontAlgn="ctr"/>
                      <a:r>
                        <a:rPr lang="ar-KW" sz="1800" u="none" strike="noStrike">
                          <a:effectLst/>
                        </a:rPr>
                        <a:t>الكمية</a:t>
                      </a:r>
                      <a:endParaRPr lang="ar-KW"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1" fontAlgn="ctr"/>
                      <a:r>
                        <a:rPr lang="ar-KW" sz="1800" u="none" strike="noStrike">
                          <a:effectLst/>
                        </a:rPr>
                        <a:t>وقت الصفقة</a:t>
                      </a:r>
                      <a:endParaRPr lang="ar-KW"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1" fontAlgn="ctr"/>
                      <a:r>
                        <a:rPr lang="ar-KW" sz="1800" u="none" strike="noStrike">
                          <a:effectLst/>
                        </a:rPr>
                        <a:t>السهم</a:t>
                      </a:r>
                      <a:endParaRPr lang="ar-KW" sz="18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8126116"/>
                  </a:ext>
                </a:extLst>
              </a:tr>
              <a:tr h="273953">
                <a:tc>
                  <a:txBody>
                    <a:bodyPr/>
                    <a:lstStyle/>
                    <a:p>
                      <a:pPr algn="ctr" fontAlgn="ctr"/>
                      <a:r>
                        <a:rPr lang="en-US" sz="1800" b="1" u="none" strike="noStrike" dirty="0">
                          <a:effectLst/>
                        </a:rPr>
                        <a:t>-</a:t>
                      </a:r>
                    </a:p>
                  </a:txBody>
                  <a:tcPr marL="9525" marR="9525" marT="9525" marB="0" anchor="ctr"/>
                </a:tc>
                <a:tc>
                  <a:txBody>
                    <a:bodyPr/>
                    <a:lstStyle/>
                    <a:p>
                      <a:pPr algn="ctr" fontAlgn="ctr"/>
                      <a:r>
                        <a:rPr lang="en-US" sz="1800" b="1" u="none" strike="noStrike">
                          <a:effectLst/>
                        </a:rPr>
                        <a:t>120</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60,000</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9:05:16</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x</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rtl="1" fontAlgn="ctr"/>
                      <a:r>
                        <a:rPr lang="ar-KW" sz="1800" b="1" u="none" strike="noStrike" dirty="0">
                          <a:effectLst/>
                        </a:rPr>
                        <a:t>المتداول (أ)</a:t>
                      </a:r>
                      <a:endParaRPr lang="ar-KW" sz="1800" b="1" i="0" u="none" strike="noStrike" dirty="0">
                        <a:solidFill>
                          <a:srgbClr val="00B05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92016970"/>
                  </a:ext>
                </a:extLst>
              </a:tr>
              <a:tr h="273953">
                <a:tc>
                  <a:txBody>
                    <a:bodyPr/>
                    <a:lstStyle/>
                    <a:p>
                      <a:pPr algn="ctr" fontAlgn="ctr"/>
                      <a:r>
                        <a:rPr lang="en-US" sz="1800" b="1" u="none" strike="noStrike" dirty="0">
                          <a:solidFill>
                            <a:srgbClr val="00B050"/>
                          </a:solidFill>
                          <a:effectLst/>
                        </a:rPr>
                        <a:t>+2</a:t>
                      </a:r>
                      <a:endParaRPr lang="en-US" sz="1800" b="1" i="0" u="none" strike="noStrike" dirty="0">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122</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50</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9:05:43</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x</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rtl="1" fontAlgn="ctr"/>
                      <a:r>
                        <a:rPr lang="ar-KW" sz="1800" b="1" u="none" strike="noStrike" dirty="0">
                          <a:effectLst/>
                        </a:rPr>
                        <a:t>المتداول (أ)</a:t>
                      </a:r>
                      <a:endParaRPr lang="ar-KW" sz="1800" b="1" i="0" u="none" strike="noStrike" dirty="0">
                        <a:solidFill>
                          <a:srgbClr val="00B05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99782527"/>
                  </a:ext>
                </a:extLst>
              </a:tr>
              <a:tr h="273953">
                <a:tc>
                  <a:txBody>
                    <a:bodyPr/>
                    <a:lstStyle/>
                    <a:p>
                      <a:pPr algn="ctr" fontAlgn="ctr"/>
                      <a:r>
                        <a:rPr lang="en-US" sz="1800" b="1" u="none" strike="noStrike">
                          <a:effectLst/>
                        </a:rPr>
                        <a:t>-</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122</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50</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9:06:12</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x</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rtl="1" fontAlgn="ctr"/>
                      <a:r>
                        <a:rPr lang="ar-KW" sz="1800" b="1" u="none" strike="noStrike" dirty="0">
                          <a:effectLst/>
                        </a:rPr>
                        <a:t>المتداول (أ)</a:t>
                      </a:r>
                      <a:endParaRPr lang="ar-KW" sz="1800" b="1" i="0" u="none" strike="noStrike" dirty="0">
                        <a:solidFill>
                          <a:srgbClr val="00B05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70061768"/>
                  </a:ext>
                </a:extLst>
              </a:tr>
              <a:tr h="273953">
                <a:tc>
                  <a:txBody>
                    <a:bodyPr/>
                    <a:lstStyle/>
                    <a:p>
                      <a:pPr algn="ctr" fontAlgn="ctr"/>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122</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33,000</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9:07:24</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x</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1" fontAlgn="ctr"/>
                      <a:r>
                        <a:rPr lang="ar-KW" sz="1800" u="none" strike="noStrike">
                          <a:effectLst/>
                        </a:rPr>
                        <a:t>جمهور المتداولين</a:t>
                      </a:r>
                      <a:endParaRPr lang="ar-KW"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22219035"/>
                  </a:ext>
                </a:extLst>
              </a:tr>
              <a:tr h="273953">
                <a:tc>
                  <a:txBody>
                    <a:bodyPr/>
                    <a:lstStyle/>
                    <a:p>
                      <a:pPr algn="ctr" fontAlgn="ctr"/>
                      <a:r>
                        <a:rPr lang="en-US" sz="1800" u="none" strike="noStrike" dirty="0">
                          <a:solidFill>
                            <a:srgbClr val="FF0000"/>
                          </a:solidFill>
                          <a:effectLst/>
                        </a:rPr>
                        <a:t>-2</a:t>
                      </a:r>
                      <a:endParaRPr lang="en-US" sz="18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120</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5,000</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9:09:56</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x</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1" fontAlgn="ctr"/>
                      <a:r>
                        <a:rPr lang="ar-KW" sz="1800" u="none" strike="noStrike" dirty="0">
                          <a:effectLst/>
                        </a:rPr>
                        <a:t>جمهور المتداولين</a:t>
                      </a:r>
                      <a:endParaRPr lang="ar-KW"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93316025"/>
                  </a:ext>
                </a:extLst>
              </a:tr>
              <a:tr h="273953">
                <a:tc>
                  <a:txBody>
                    <a:bodyPr/>
                    <a:lstStyle/>
                    <a:p>
                      <a:pPr algn="ctr" fontAlgn="ctr"/>
                      <a:r>
                        <a:rPr lang="en-US" sz="1800" b="1" u="none" strike="noStrike" dirty="0">
                          <a:solidFill>
                            <a:srgbClr val="00B050"/>
                          </a:solidFill>
                          <a:effectLst/>
                        </a:rPr>
                        <a:t>+2</a:t>
                      </a:r>
                      <a:endParaRPr lang="en-US" sz="1800" b="1" i="0" u="none" strike="noStrike" dirty="0">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122</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50</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9:10:20</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x</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rtl="1" fontAlgn="ctr"/>
                      <a:r>
                        <a:rPr lang="ar-KW" sz="1800" b="1" u="none" strike="noStrike" dirty="0">
                          <a:effectLst/>
                        </a:rPr>
                        <a:t>المتداول (أ)</a:t>
                      </a:r>
                      <a:endParaRPr lang="ar-KW" sz="1800" b="1" i="0" u="none" strike="noStrike" dirty="0">
                        <a:solidFill>
                          <a:srgbClr val="00B05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50654594"/>
                  </a:ext>
                </a:extLst>
              </a:tr>
              <a:tr h="273953">
                <a:tc>
                  <a:txBody>
                    <a:bodyPr/>
                    <a:lstStyle/>
                    <a:p>
                      <a:pPr algn="ctr" fontAlgn="ctr"/>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122</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10,000</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9:12:35</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x</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1" fontAlgn="ctr"/>
                      <a:r>
                        <a:rPr lang="ar-KW" sz="1800" u="none" strike="noStrike">
                          <a:effectLst/>
                        </a:rPr>
                        <a:t>جمهور المتداولين</a:t>
                      </a:r>
                      <a:endParaRPr lang="ar-KW"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2145140"/>
                  </a:ext>
                </a:extLst>
              </a:tr>
              <a:tr h="273953">
                <a:tc>
                  <a:txBody>
                    <a:bodyPr/>
                    <a:lstStyle/>
                    <a:p>
                      <a:pPr algn="ctr" fontAlgn="ctr"/>
                      <a:r>
                        <a:rPr lang="en-US" sz="1800" b="1" u="none" strike="noStrike" dirty="0">
                          <a:solidFill>
                            <a:srgbClr val="00B050"/>
                          </a:solidFill>
                          <a:effectLst/>
                        </a:rPr>
                        <a:t>+2</a:t>
                      </a:r>
                      <a:endParaRPr lang="en-US" sz="1800" b="1" i="0" u="none" strike="noStrike" dirty="0">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dirty="0">
                          <a:effectLst/>
                        </a:rPr>
                        <a:t>124</a:t>
                      </a:r>
                      <a:endParaRPr lang="en-U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50</a:t>
                      </a:r>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9:14:37</a:t>
                      </a:r>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x</a:t>
                      </a:r>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1" fontAlgn="ctr"/>
                      <a:r>
                        <a:rPr lang="ar-KW" sz="1800" b="1" u="none" strike="noStrike" dirty="0">
                          <a:effectLst/>
                        </a:rPr>
                        <a:t>المتداول (أ)</a:t>
                      </a:r>
                      <a:endParaRPr lang="ar-KW" sz="1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56942446"/>
                  </a:ext>
                </a:extLst>
              </a:tr>
              <a:tr h="273953">
                <a:tc>
                  <a:txBody>
                    <a:bodyPr/>
                    <a:lstStyle/>
                    <a:p>
                      <a:pPr algn="ctr" fontAlgn="ctr"/>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124</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5,000</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9:13:22</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x</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1" fontAlgn="ctr"/>
                      <a:r>
                        <a:rPr lang="ar-KW" sz="1800" u="none" strike="noStrike">
                          <a:effectLst/>
                        </a:rPr>
                        <a:t>جمهور المتداولين</a:t>
                      </a:r>
                      <a:endParaRPr lang="ar-KW"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98396982"/>
                  </a:ext>
                </a:extLst>
              </a:tr>
              <a:tr h="282790">
                <a:tc>
                  <a:txBody>
                    <a:bodyPr/>
                    <a:lstStyle/>
                    <a:p>
                      <a:pPr algn="ctr" fontAlgn="ctr"/>
                      <a:r>
                        <a:rPr lang="en-US" sz="1800" u="none" strike="noStrike" dirty="0">
                          <a:solidFill>
                            <a:srgbClr val="FF0000"/>
                          </a:solidFill>
                          <a:effectLst/>
                        </a:rPr>
                        <a:t>-2</a:t>
                      </a:r>
                      <a:endParaRPr lang="en-US" sz="18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122</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16,000</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9:14:06</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x</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1" fontAlgn="ctr"/>
                      <a:r>
                        <a:rPr lang="ar-KW" sz="1800" u="none" strike="noStrike" dirty="0">
                          <a:effectLst/>
                        </a:rPr>
                        <a:t>جمهور المتداولين</a:t>
                      </a:r>
                      <a:endParaRPr lang="ar-KW"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30953638"/>
                  </a:ext>
                </a:extLst>
              </a:tr>
            </a:tbl>
          </a:graphicData>
        </a:graphic>
      </p:graphicFrame>
    </p:spTree>
    <p:extLst>
      <p:ext uri="{BB962C8B-B14F-4D97-AF65-F5344CB8AC3E}">
        <p14:creationId xmlns:p14="http://schemas.microsoft.com/office/powerpoint/2010/main" val="2218464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a:lnSpc>
                <a:spcPct val="150000"/>
              </a:lnSpc>
              <a:spcBef>
                <a:spcPts val="0"/>
              </a:spcBef>
              <a:spcAft>
                <a:spcPts val="600"/>
              </a:spcAft>
              <a:buNone/>
            </a:pPr>
            <a:r>
              <a:rPr lang="ar-KW" sz="2400" dirty="0">
                <a:solidFill>
                  <a:schemeClr val="accent1">
                    <a:lumMod val="75000"/>
                  </a:schemeClr>
                </a:solidFill>
                <a:cs typeface="mohammad bold art 1" pitchFamily="2" charset="-78"/>
              </a:rPr>
              <a:t>5.</a:t>
            </a:r>
            <a:r>
              <a:rPr lang="en-US" sz="2400" dirty="0">
                <a:solidFill>
                  <a:schemeClr val="accent1">
                    <a:lumMod val="75000"/>
                  </a:schemeClr>
                </a:solidFill>
                <a:cs typeface="mohammad bold art 1" pitchFamily="2" charset="-78"/>
              </a:rPr>
              <a:t> </a:t>
            </a:r>
            <a:r>
              <a:rPr lang="ar-KW" sz="2400" dirty="0">
                <a:solidFill>
                  <a:schemeClr val="accent1">
                    <a:lumMod val="75000"/>
                  </a:schemeClr>
                </a:solidFill>
                <a:cs typeface="mohammad bold art 1" pitchFamily="2" charset="-78"/>
              </a:rPr>
              <a:t>القيام بإبرام صفقات لا يتحقق معها تداول حقيقي لملكية الورقة المالية.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
        <p:nvSpPr>
          <p:cNvPr id="5" name="Title 1">
            <a:extLst>
              <a:ext uri="{FF2B5EF4-FFF2-40B4-BE49-F238E27FC236}">
                <a16:creationId xmlns:a16="http://schemas.microsoft.com/office/drawing/2014/main" id="{C80A120F-9C23-23B4-90FF-74B013FA895F}"/>
              </a:ext>
            </a:extLst>
          </p:cNvPr>
          <p:cNvSpPr txBox="1">
            <a:spLocks/>
          </p:cNvSpPr>
          <p:nvPr/>
        </p:nvSpPr>
        <p:spPr>
          <a:xfrm>
            <a:off x="1369243" y="412750"/>
            <a:ext cx="7428527"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الفرق بين التداولات الطبيعية والتداولات المضللة:</a:t>
            </a:r>
          </a:p>
        </p:txBody>
      </p:sp>
      <p:sp>
        <p:nvSpPr>
          <p:cNvPr id="2" name="Rectangle 1">
            <a:extLst>
              <a:ext uri="{FF2B5EF4-FFF2-40B4-BE49-F238E27FC236}">
                <a16:creationId xmlns:a16="http://schemas.microsoft.com/office/drawing/2014/main" id="{8F0CA05F-A493-3A15-9AEE-6B0E09DA0360}"/>
              </a:ext>
            </a:extLst>
          </p:cNvPr>
          <p:cNvSpPr/>
          <p:nvPr/>
        </p:nvSpPr>
        <p:spPr>
          <a:xfrm>
            <a:off x="4259796" y="2586288"/>
            <a:ext cx="3672408" cy="1152128"/>
          </a:xfrm>
          <a:prstGeom prst="rect">
            <a:avLst/>
          </a:prstGeom>
          <a:ln>
            <a:solidFill>
              <a:srgbClr val="023C5B"/>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ar-KW" dirty="0">
                <a:cs typeface="mohammad bold art 1" pitchFamily="2" charset="-78"/>
              </a:rPr>
              <a:t>نفس المستفيد</a:t>
            </a:r>
            <a:endParaRPr lang="en-US" dirty="0">
              <a:cs typeface="mohammad bold art 1" pitchFamily="2" charset="-78"/>
            </a:endParaRPr>
          </a:p>
        </p:txBody>
      </p:sp>
      <p:cxnSp>
        <p:nvCxnSpPr>
          <p:cNvPr id="7" name="Straight Arrow Connector 6">
            <a:extLst>
              <a:ext uri="{FF2B5EF4-FFF2-40B4-BE49-F238E27FC236}">
                <a16:creationId xmlns:a16="http://schemas.microsoft.com/office/drawing/2014/main" id="{567EDEA2-5315-986F-1841-B55DBB326163}"/>
              </a:ext>
            </a:extLst>
          </p:cNvPr>
          <p:cNvCxnSpPr/>
          <p:nvPr/>
        </p:nvCxnSpPr>
        <p:spPr>
          <a:xfrm>
            <a:off x="7284132" y="3738416"/>
            <a:ext cx="0" cy="648072"/>
          </a:xfrm>
          <a:prstGeom prst="straightConnector1">
            <a:avLst/>
          </a:prstGeom>
          <a:ln>
            <a:solidFill>
              <a:srgbClr val="023C5B"/>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1283D61-E127-766E-272E-DBC41497FE5C}"/>
              </a:ext>
            </a:extLst>
          </p:cNvPr>
          <p:cNvCxnSpPr/>
          <p:nvPr/>
        </p:nvCxnSpPr>
        <p:spPr>
          <a:xfrm>
            <a:off x="4907868" y="3738416"/>
            <a:ext cx="0" cy="648072"/>
          </a:xfrm>
          <a:prstGeom prst="straightConnector1">
            <a:avLst/>
          </a:prstGeom>
          <a:ln>
            <a:solidFill>
              <a:srgbClr val="023C5B"/>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7">
            <a:extLst>
              <a:ext uri="{FF2B5EF4-FFF2-40B4-BE49-F238E27FC236}">
                <a16:creationId xmlns:a16="http://schemas.microsoft.com/office/drawing/2014/main" id="{27AA6088-C76B-A847-18E0-6253519856EB}"/>
              </a:ext>
            </a:extLst>
          </p:cNvPr>
          <p:cNvSpPr/>
          <p:nvPr/>
        </p:nvSpPr>
        <p:spPr>
          <a:xfrm>
            <a:off x="4259796" y="4467624"/>
            <a:ext cx="1224136" cy="720080"/>
          </a:xfrm>
          <a:prstGeom prst="roundRect">
            <a:avLst/>
          </a:prstGeom>
          <a:ln>
            <a:solidFill>
              <a:srgbClr val="023C5B"/>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ar-KW" sz="1400" dirty="0">
                <a:cs typeface="mohammad bold art 1" pitchFamily="2" charset="-78"/>
              </a:rPr>
              <a:t>حساب شركة تابعة</a:t>
            </a:r>
            <a:endParaRPr lang="en-US" sz="1400" dirty="0">
              <a:cs typeface="mohammad bold art 1" pitchFamily="2" charset="-78"/>
            </a:endParaRPr>
          </a:p>
        </p:txBody>
      </p:sp>
      <p:sp>
        <p:nvSpPr>
          <p:cNvPr id="10" name="Rounded Rectangle 12">
            <a:extLst>
              <a:ext uri="{FF2B5EF4-FFF2-40B4-BE49-F238E27FC236}">
                <a16:creationId xmlns:a16="http://schemas.microsoft.com/office/drawing/2014/main" id="{BEA4176D-4FCE-9295-47E7-1252CF05E2B6}"/>
              </a:ext>
            </a:extLst>
          </p:cNvPr>
          <p:cNvSpPr/>
          <p:nvPr/>
        </p:nvSpPr>
        <p:spPr>
          <a:xfrm>
            <a:off x="6708068" y="4467624"/>
            <a:ext cx="1224136" cy="720080"/>
          </a:xfrm>
          <a:prstGeom prst="roundRect">
            <a:avLst/>
          </a:prstGeom>
          <a:ln>
            <a:solidFill>
              <a:srgbClr val="023C5B"/>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ar-KW" sz="1400" dirty="0">
                <a:cs typeface="mohammad bold art 1" pitchFamily="2" charset="-78"/>
              </a:rPr>
              <a:t>حساب تداول شخصي</a:t>
            </a:r>
            <a:endParaRPr lang="en-US" sz="1400" dirty="0">
              <a:cs typeface="mohammad bold art 1" pitchFamily="2" charset="-78"/>
            </a:endParaRPr>
          </a:p>
        </p:txBody>
      </p:sp>
      <p:sp>
        <p:nvSpPr>
          <p:cNvPr id="11" name="Right Arrow 13">
            <a:extLst>
              <a:ext uri="{FF2B5EF4-FFF2-40B4-BE49-F238E27FC236}">
                <a16:creationId xmlns:a16="http://schemas.microsoft.com/office/drawing/2014/main" id="{C668C0CB-562F-DE2D-A24A-800F6263C112}"/>
              </a:ext>
            </a:extLst>
          </p:cNvPr>
          <p:cNvSpPr/>
          <p:nvPr/>
        </p:nvSpPr>
        <p:spPr>
          <a:xfrm>
            <a:off x="5627948" y="4602512"/>
            <a:ext cx="864096" cy="225152"/>
          </a:xfrm>
          <a:prstGeom prst="rightArrow">
            <a:avLst/>
          </a:prstGeom>
          <a:solidFill>
            <a:schemeClr val="accent6"/>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ight Arrow 14">
            <a:extLst>
              <a:ext uri="{FF2B5EF4-FFF2-40B4-BE49-F238E27FC236}">
                <a16:creationId xmlns:a16="http://schemas.microsoft.com/office/drawing/2014/main" id="{E53784EE-2638-FF65-54FB-41DC52500FA4}"/>
              </a:ext>
            </a:extLst>
          </p:cNvPr>
          <p:cNvSpPr/>
          <p:nvPr/>
        </p:nvSpPr>
        <p:spPr>
          <a:xfrm rot="10800000">
            <a:off x="5627948" y="4924183"/>
            <a:ext cx="864096" cy="225152"/>
          </a:xfrm>
          <a:prstGeom prst="rightArrow">
            <a:avLst/>
          </a:prstGeom>
          <a:solidFill>
            <a:srgbClr val="A82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9290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a:lnSpc>
                <a:spcPct val="150000"/>
              </a:lnSpc>
              <a:spcBef>
                <a:spcPts val="0"/>
              </a:spcBef>
              <a:spcAft>
                <a:spcPts val="600"/>
              </a:spcAft>
              <a:buNone/>
            </a:pPr>
            <a:r>
              <a:rPr lang="ar-KW" sz="2000" dirty="0">
                <a:solidFill>
                  <a:schemeClr val="accent1">
                    <a:lumMod val="75000"/>
                  </a:schemeClr>
                </a:solidFill>
                <a:cs typeface="mohammad bold art 1" pitchFamily="2" charset="-78"/>
              </a:rPr>
              <a:t>تمر عملية رصد السلوكيات والممارسات الخاطئة في التداول بعدة إجراءات وخطوات داخلية قبل اكتمال تقديم بلاغ للنيابة في حق الممارسات الخاطئة التي يتم رصدها، حيث تأتي هذه الإجراءات لضمان اكتمال أركان المخالفة المرصودة.</a:t>
            </a:r>
            <a:endParaRPr lang="en-US" sz="2000" dirty="0">
              <a:solidFill>
                <a:schemeClr val="accent1">
                  <a:lumMod val="75000"/>
                </a:schemeClr>
              </a:solidFill>
              <a:cs typeface="mohammad bold art 1" pitchFamily="2" charset="-78"/>
            </a:endParaRPr>
          </a:p>
          <a:p>
            <a:pPr marL="0" indent="0" algn="just" rtl="1">
              <a:lnSpc>
                <a:spcPct val="150000"/>
              </a:lnSpc>
              <a:spcBef>
                <a:spcPts val="0"/>
              </a:spcBef>
              <a:spcAft>
                <a:spcPts val="600"/>
              </a:spcAft>
              <a:buNone/>
            </a:pPr>
            <a:r>
              <a:rPr lang="ar-KW" sz="2000" dirty="0">
                <a:solidFill>
                  <a:schemeClr val="accent1">
                    <a:lumMod val="75000"/>
                  </a:schemeClr>
                </a:solidFill>
                <a:cs typeface="mohammad bold art 1" pitchFamily="2" charset="-78"/>
              </a:rPr>
              <a:t>وتتلخص هذه الإجراءات بالآتي:</a:t>
            </a:r>
            <a:endParaRPr lang="en-US" sz="2000" dirty="0">
              <a:solidFill>
                <a:schemeClr val="accent1">
                  <a:lumMod val="75000"/>
                </a:schemeClr>
              </a:solidFill>
              <a:cs typeface="mohammad bold art 1" pitchFamily="2" charset="-78"/>
            </a:endParaRPr>
          </a:p>
          <a:p>
            <a:pPr marL="0" indent="0" algn="r">
              <a:buNone/>
            </a:pPr>
            <a:endParaRPr lang="ar-KW" dirty="0">
              <a:solidFill>
                <a:schemeClr val="accent1">
                  <a:lumMod val="75000"/>
                </a:schemeClr>
              </a:solidFill>
              <a:cs typeface="mohammad bold art 1" pitchFamily="2" charset="-78"/>
            </a:endParaRPr>
          </a:p>
          <a:p>
            <a:pPr marL="0" indent="0" algn="r">
              <a:buNone/>
            </a:pPr>
            <a:endParaRPr lang="ar-KW" dirty="0">
              <a:solidFill>
                <a:schemeClr val="accent1">
                  <a:lumMod val="75000"/>
                </a:schemeClr>
              </a:solidFill>
              <a:cs typeface="mohammad bold art 1" pitchFamily="2" charset="-78"/>
            </a:endParaRPr>
          </a:p>
          <a:p>
            <a:pPr marL="0" indent="0" algn="r">
              <a:buNone/>
            </a:pPr>
            <a:endParaRPr lang="ar-KW" dirty="0">
              <a:solidFill>
                <a:schemeClr val="accent1">
                  <a:lumMod val="75000"/>
                </a:schemeClr>
              </a:solidFill>
              <a:cs typeface="mohammad bold art 1" pitchFamily="2" charset="-78"/>
            </a:endParaRPr>
          </a:p>
          <a:p>
            <a:pPr marL="0" indent="0" algn="r">
              <a:buNone/>
            </a:pPr>
            <a:endParaRPr lang="ar-KW" dirty="0">
              <a:solidFill>
                <a:schemeClr val="accent1">
                  <a:lumMod val="75000"/>
                </a:schemeClr>
              </a:solidFill>
              <a:cs typeface="mohammad bold art 1" pitchFamily="2" charset="-78"/>
            </a:endParaRP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
        <p:nvSpPr>
          <p:cNvPr id="5" name="Title 1">
            <a:extLst>
              <a:ext uri="{FF2B5EF4-FFF2-40B4-BE49-F238E27FC236}">
                <a16:creationId xmlns:a16="http://schemas.microsoft.com/office/drawing/2014/main" id="{C80A120F-9C23-23B4-90FF-74B013FA895F}"/>
              </a:ext>
            </a:extLst>
          </p:cNvPr>
          <p:cNvSpPr txBox="1">
            <a:spLocks/>
          </p:cNvSpPr>
          <p:nvPr/>
        </p:nvSpPr>
        <p:spPr>
          <a:xfrm>
            <a:off x="1369244" y="412750"/>
            <a:ext cx="7623836"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إجراءات الهيئة في رصد سلوكيات التداول الخاطئة</a:t>
            </a:r>
          </a:p>
        </p:txBody>
      </p:sp>
      <p:graphicFrame>
        <p:nvGraphicFramePr>
          <p:cNvPr id="4" name="Diagram 3">
            <a:extLst>
              <a:ext uri="{FF2B5EF4-FFF2-40B4-BE49-F238E27FC236}">
                <a16:creationId xmlns:a16="http://schemas.microsoft.com/office/drawing/2014/main" id="{30F054C9-99C8-E560-4481-2E8828A95F7A}"/>
              </a:ext>
            </a:extLst>
          </p:cNvPr>
          <p:cNvGraphicFramePr/>
          <p:nvPr>
            <p:extLst>
              <p:ext uri="{D42A27DB-BD31-4B8C-83A1-F6EECF244321}">
                <p14:modId xmlns:p14="http://schemas.microsoft.com/office/powerpoint/2010/main" val="947530535"/>
              </p:ext>
            </p:extLst>
          </p:nvPr>
        </p:nvGraphicFramePr>
        <p:xfrm>
          <a:off x="1369244" y="2838992"/>
          <a:ext cx="6096000" cy="31556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7494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rtl="1">
              <a:lnSpc>
                <a:spcPct val="110000"/>
              </a:lnSpc>
              <a:spcBef>
                <a:spcPts val="0"/>
              </a:spcBef>
              <a:spcAft>
                <a:spcPts val="600"/>
              </a:spcAft>
              <a:buFont typeface="Arial" panose="020B0604020202020204" pitchFamily="34" charset="0"/>
              <a:buChar char="•"/>
            </a:pPr>
            <a:r>
              <a:rPr lang="ar-KW" sz="2400" dirty="0">
                <a:solidFill>
                  <a:schemeClr val="accent1">
                    <a:lumMod val="75000"/>
                  </a:schemeClr>
                </a:solidFill>
                <a:cs typeface="mohammad bold art 1" pitchFamily="2" charset="-78"/>
              </a:rPr>
              <a:t>توفير الأنظمة الألية التي تمكن فريق الرقابة من رفع كفاءة القدرات الرقابية في متابعة التداولات، حيث يتم متابعة وتحليل التداولات من خلال هذه الأنظمة والتي يأتي على رأسها نظام الرقابة الآلي "سمارت"</a:t>
            </a:r>
          </a:p>
          <a:p>
            <a:pPr marL="342900" indent="-342900" algn="just" rtl="1">
              <a:lnSpc>
                <a:spcPct val="110000"/>
              </a:lnSpc>
              <a:spcBef>
                <a:spcPts val="0"/>
              </a:spcBef>
              <a:spcAft>
                <a:spcPts val="600"/>
              </a:spcAft>
              <a:buFont typeface="Arial" panose="020B0604020202020204" pitchFamily="34" charset="0"/>
              <a:buChar char="•"/>
            </a:pPr>
            <a:r>
              <a:rPr lang="ar-KW" sz="2400" dirty="0">
                <a:solidFill>
                  <a:schemeClr val="accent1">
                    <a:lumMod val="75000"/>
                  </a:schemeClr>
                </a:solidFill>
                <a:cs typeface="mohammad bold art 1" pitchFamily="2" charset="-78"/>
              </a:rPr>
              <a:t>رصد التداولات المشتبه في سلامتها واخضاعها للتدقيق. </a:t>
            </a:r>
          </a:p>
          <a:p>
            <a:pPr marL="342900" indent="-342900" algn="just" rtl="1">
              <a:lnSpc>
                <a:spcPct val="110000"/>
              </a:lnSpc>
              <a:spcBef>
                <a:spcPts val="0"/>
              </a:spcBef>
              <a:spcAft>
                <a:spcPts val="600"/>
              </a:spcAft>
              <a:buFont typeface="Arial" panose="020B0604020202020204" pitchFamily="34" charset="0"/>
              <a:buChar char="•"/>
            </a:pPr>
            <a:r>
              <a:rPr lang="ar-KW" sz="2400" dirty="0">
                <a:solidFill>
                  <a:schemeClr val="accent1">
                    <a:lumMod val="75000"/>
                  </a:schemeClr>
                </a:solidFill>
                <a:cs typeface="mohammad bold art 1" pitchFamily="2" charset="-78"/>
              </a:rPr>
              <a:t>تحليل التداولات</a:t>
            </a:r>
            <a:r>
              <a:rPr lang="en-US" sz="2400" dirty="0">
                <a:solidFill>
                  <a:schemeClr val="accent1">
                    <a:lumMod val="75000"/>
                  </a:schemeClr>
                </a:solidFill>
                <a:cs typeface="mohammad bold art 1" pitchFamily="2" charset="-78"/>
              </a:rPr>
              <a:t> </a:t>
            </a:r>
            <a:r>
              <a:rPr lang="ar-KW" sz="2400" dirty="0">
                <a:solidFill>
                  <a:schemeClr val="accent1">
                    <a:lumMod val="75000"/>
                  </a:schemeClr>
                </a:solidFill>
                <a:cs typeface="mohammad bold art 1" pitchFamily="2" charset="-78"/>
              </a:rPr>
              <a:t>محل التدقيق وتجميع المعلومات المرتبطة بهذه التداولات وتجميع المعلومات من الأشخاص المرخص لهم ان دعت الحاجة.</a:t>
            </a:r>
          </a:p>
          <a:p>
            <a:pPr marL="342900" indent="-342900" algn="just" rtl="1">
              <a:lnSpc>
                <a:spcPct val="110000"/>
              </a:lnSpc>
              <a:spcBef>
                <a:spcPts val="0"/>
              </a:spcBef>
              <a:spcAft>
                <a:spcPts val="600"/>
              </a:spcAft>
              <a:buFont typeface="Arial" panose="020B0604020202020204" pitchFamily="34" charset="0"/>
              <a:buChar char="•"/>
            </a:pPr>
            <a:r>
              <a:rPr lang="ar-KW" sz="2400" dirty="0">
                <a:solidFill>
                  <a:schemeClr val="accent1">
                    <a:lumMod val="75000"/>
                  </a:schemeClr>
                </a:solidFill>
                <a:cs typeface="mohammad bold art 1" pitchFamily="2" charset="-78"/>
              </a:rPr>
              <a:t>إعداد تقرير فني بالتداولات محل التدقيق متضمنه تحديد التداولات المخالفة والأطراف المنفذة لهذه التداولات وتحديد الكيفية التي تمت فيها التداولات المخالفة . </a:t>
            </a:r>
          </a:p>
          <a:p>
            <a:pPr marL="342900" indent="-342900" algn="just" rtl="1">
              <a:lnSpc>
                <a:spcPct val="110000"/>
              </a:lnSpc>
              <a:spcBef>
                <a:spcPts val="0"/>
              </a:spcBef>
              <a:spcAft>
                <a:spcPts val="600"/>
              </a:spcAft>
              <a:buFont typeface="Arial" panose="020B0604020202020204" pitchFamily="34" charset="0"/>
              <a:buChar char="•"/>
            </a:pPr>
            <a:r>
              <a:rPr lang="ar-KW" sz="2400" dirty="0">
                <a:solidFill>
                  <a:schemeClr val="accent1">
                    <a:lumMod val="75000"/>
                  </a:schemeClr>
                </a:solidFill>
                <a:cs typeface="mohammad bold art 1" pitchFamily="2" charset="-78"/>
              </a:rPr>
              <a:t>إحالة التداولات المخالفة إلى قطاع الشؤون القانونية بالهيئة لاتخاذ اللازم بشأنها.</a:t>
            </a:r>
          </a:p>
          <a:p>
            <a:pPr marL="0" indent="0" algn="just" rtl="1">
              <a:lnSpc>
                <a:spcPct val="110000"/>
              </a:lnSpc>
              <a:spcBef>
                <a:spcPts val="0"/>
              </a:spcBef>
              <a:spcAft>
                <a:spcPts val="600"/>
              </a:spcAft>
              <a:buNone/>
            </a:pPr>
            <a:endParaRPr lang="ar-KW" sz="2400" dirty="0">
              <a:solidFill>
                <a:schemeClr val="accent1">
                  <a:lumMod val="75000"/>
                </a:schemeClr>
              </a:solidFill>
              <a:cs typeface="mohammad bold art 1" pitchFamily="2" charset="-78"/>
            </a:endParaRPr>
          </a:p>
          <a:p>
            <a:pPr marL="0" indent="0" algn="just" rtl="1">
              <a:lnSpc>
                <a:spcPct val="110000"/>
              </a:lnSpc>
              <a:buNone/>
            </a:pPr>
            <a:endParaRPr lang="ar-KW" sz="2400" dirty="0">
              <a:solidFill>
                <a:schemeClr val="accent1">
                  <a:lumMod val="75000"/>
                </a:schemeClr>
              </a:solidFill>
              <a:cs typeface="mohammad bold art 1" pitchFamily="2" charset="-78"/>
            </a:endParaRP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
        <p:nvSpPr>
          <p:cNvPr id="5" name="Title 1">
            <a:extLst>
              <a:ext uri="{FF2B5EF4-FFF2-40B4-BE49-F238E27FC236}">
                <a16:creationId xmlns:a16="http://schemas.microsoft.com/office/drawing/2014/main" id="{C80A120F-9C23-23B4-90FF-74B013FA895F}"/>
              </a:ext>
            </a:extLst>
          </p:cNvPr>
          <p:cNvSpPr txBox="1">
            <a:spLocks/>
          </p:cNvSpPr>
          <p:nvPr/>
        </p:nvSpPr>
        <p:spPr>
          <a:xfrm>
            <a:off x="1369244" y="412750"/>
            <a:ext cx="6562960"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الإجراءات المتبعة في رصد مخالفات التداول</a:t>
            </a:r>
          </a:p>
        </p:txBody>
      </p:sp>
    </p:spTree>
    <p:extLst>
      <p:ext uri="{BB962C8B-B14F-4D97-AF65-F5344CB8AC3E}">
        <p14:creationId xmlns:p14="http://schemas.microsoft.com/office/powerpoint/2010/main" val="703894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fontAlgn="base">
              <a:lnSpc>
                <a:spcPct val="150000"/>
              </a:lnSpc>
              <a:spcBef>
                <a:spcPct val="0"/>
              </a:spcBef>
              <a:spcAft>
                <a:spcPts val="600"/>
              </a:spcAft>
              <a:buNone/>
            </a:pPr>
            <a:r>
              <a:rPr lang="ar-KW" sz="2400" b="1" u="sng" dirty="0">
                <a:solidFill>
                  <a:srgbClr val="1F4E79"/>
                </a:solidFill>
                <a:latin typeface="Calibri" pitchFamily="34" charset="0"/>
                <a:cs typeface="mohammad bold art 1" pitchFamily="2" charset="-78"/>
              </a:rPr>
              <a:t>نظرة عامة على نظام الرقابة الآلي </a:t>
            </a:r>
            <a:r>
              <a:rPr lang="en-US" sz="2400" b="1" u="sng" dirty="0">
                <a:solidFill>
                  <a:srgbClr val="1F4E79"/>
                </a:solidFill>
                <a:latin typeface="Calibri" pitchFamily="34" charset="0"/>
                <a:cs typeface="mohammad bold art 1" pitchFamily="2" charset="-78"/>
              </a:rPr>
              <a:t>:(SMARTS)</a:t>
            </a:r>
            <a:endParaRPr lang="ar-KW" sz="2400" b="1" u="sng" dirty="0">
              <a:solidFill>
                <a:srgbClr val="1F4E79"/>
              </a:solidFill>
              <a:latin typeface="Calibri" pitchFamily="34" charset="0"/>
              <a:cs typeface="mohammad bold art 1" pitchFamily="2" charset="-78"/>
            </a:endParaRPr>
          </a:p>
          <a:p>
            <a:pPr marL="0" indent="0" algn="just" rtl="1" fontAlgn="base">
              <a:lnSpc>
                <a:spcPct val="150000"/>
              </a:lnSpc>
              <a:spcBef>
                <a:spcPct val="0"/>
              </a:spcBef>
              <a:spcAft>
                <a:spcPts val="600"/>
              </a:spcAft>
              <a:buNone/>
            </a:pPr>
            <a:r>
              <a:rPr lang="ar-KW" sz="2400" dirty="0">
                <a:solidFill>
                  <a:schemeClr val="accent1">
                    <a:lumMod val="75000"/>
                  </a:schemeClr>
                </a:solidFill>
                <a:latin typeface="Calibri" pitchFamily="34" charset="0"/>
                <a:cs typeface="mohammad bold art 1" pitchFamily="2" charset="-78"/>
              </a:rPr>
              <a:t>في سبيل تحقيق أقصى فعالية في متابعة التداول، تستعين إدارة متابعة عمليات الأسواق بنظام آلي متطور للرقابة يسمى </a:t>
            </a:r>
            <a:r>
              <a:rPr lang="en-US" sz="2400" dirty="0">
                <a:solidFill>
                  <a:schemeClr val="accent1">
                    <a:lumMod val="75000"/>
                  </a:schemeClr>
                </a:solidFill>
                <a:latin typeface="Calibri" pitchFamily="34" charset="0"/>
                <a:cs typeface="mohammad bold art 1" pitchFamily="2" charset="-78"/>
              </a:rPr>
              <a:t>(SMARTS) </a:t>
            </a:r>
            <a:r>
              <a:rPr lang="ar-SA" sz="2400" dirty="0">
                <a:solidFill>
                  <a:schemeClr val="accent1">
                    <a:lumMod val="75000"/>
                  </a:schemeClr>
                </a:solidFill>
                <a:latin typeface="Calibri" pitchFamily="34" charset="0"/>
                <a:cs typeface="mohammad bold art 1" pitchFamily="2" charset="-78"/>
              </a:rPr>
              <a:t> </a:t>
            </a:r>
            <a:r>
              <a:rPr lang="ar-KW" sz="2400" dirty="0">
                <a:solidFill>
                  <a:schemeClr val="accent1">
                    <a:lumMod val="75000"/>
                  </a:schemeClr>
                </a:solidFill>
                <a:latin typeface="Calibri" pitchFamily="34" charset="0"/>
                <a:cs typeface="mohammad bold art 1" pitchFamily="2" charset="-78"/>
              </a:rPr>
              <a:t>حيث يوفر هذا النظام قدرة متابعة لحظية أو تاريخية لتداولات بورصة الأوراق، مما يسهل من متابعة الأوامر والصفقات المنفذة على الأوراق المالية المدرجة.</a:t>
            </a:r>
            <a:endParaRPr lang="en-US" sz="2400" dirty="0">
              <a:solidFill>
                <a:schemeClr val="accent1">
                  <a:lumMod val="75000"/>
                </a:schemeClr>
              </a:solidFill>
              <a:latin typeface="Calibri" pitchFamily="34" charset="0"/>
              <a:cs typeface="mohammad bold art 1" pitchFamily="2" charset="-78"/>
            </a:endParaRPr>
          </a:p>
          <a:p>
            <a:pPr marL="0" indent="0" algn="just" rtl="1" fontAlgn="base">
              <a:lnSpc>
                <a:spcPct val="150000"/>
              </a:lnSpc>
              <a:spcBef>
                <a:spcPct val="0"/>
              </a:spcBef>
              <a:spcAft>
                <a:spcPts val="600"/>
              </a:spcAft>
              <a:buNone/>
            </a:pPr>
            <a:r>
              <a:rPr lang="ar-KW" sz="2400" dirty="0">
                <a:solidFill>
                  <a:schemeClr val="accent1">
                    <a:lumMod val="75000"/>
                  </a:schemeClr>
                </a:solidFill>
                <a:latin typeface="Calibri" pitchFamily="34" charset="0"/>
                <a:cs typeface="mohammad bold art 1" pitchFamily="2" charset="-78"/>
              </a:rPr>
              <a:t>كما يقدم نظام رقابة التداولات الآلي </a:t>
            </a:r>
            <a:r>
              <a:rPr lang="en-US" sz="2400" dirty="0">
                <a:solidFill>
                  <a:schemeClr val="accent1">
                    <a:lumMod val="75000"/>
                  </a:schemeClr>
                </a:solidFill>
                <a:latin typeface="Calibri" pitchFamily="34" charset="0"/>
                <a:cs typeface="mohammad bold art 1" pitchFamily="2" charset="-78"/>
              </a:rPr>
              <a:t>(SMARTS)</a:t>
            </a:r>
            <a:r>
              <a:rPr lang="ar-KW" sz="2400" dirty="0">
                <a:solidFill>
                  <a:schemeClr val="accent1">
                    <a:lumMod val="75000"/>
                  </a:schemeClr>
                </a:solidFill>
                <a:latin typeface="Calibri" pitchFamily="34" charset="0"/>
                <a:cs typeface="mohammad bold art 1" pitchFamily="2" charset="-78"/>
              </a:rPr>
              <a:t> عدة وحدات أو تقارير وتنبيهات ، تهدف لزيادة قدرة فريق الرقابة على التداول على القيام بدوره الرقابي تجاه التداولات التي تتم في أسواق المال على أكمل وجه.</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
        <p:nvSpPr>
          <p:cNvPr id="5" name="Title 1">
            <a:extLst>
              <a:ext uri="{FF2B5EF4-FFF2-40B4-BE49-F238E27FC236}">
                <a16:creationId xmlns:a16="http://schemas.microsoft.com/office/drawing/2014/main" id="{C80A120F-9C23-23B4-90FF-74B013FA895F}"/>
              </a:ext>
            </a:extLst>
          </p:cNvPr>
          <p:cNvSpPr txBox="1">
            <a:spLocks/>
          </p:cNvSpPr>
          <p:nvPr/>
        </p:nvSpPr>
        <p:spPr>
          <a:xfrm>
            <a:off x="1369244" y="412750"/>
            <a:ext cx="6562960"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الإجراءات المتبعة في رصد مخالفات التداول</a:t>
            </a:r>
          </a:p>
        </p:txBody>
      </p:sp>
    </p:spTree>
    <p:extLst>
      <p:ext uri="{BB962C8B-B14F-4D97-AF65-F5344CB8AC3E}">
        <p14:creationId xmlns:p14="http://schemas.microsoft.com/office/powerpoint/2010/main" val="3402845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83A990-7A9E-41F3-98EE-677FA6895BBA}"/>
              </a:ext>
            </a:extLst>
          </p:cNvPr>
          <p:cNvSpPr/>
          <p:nvPr/>
        </p:nvSpPr>
        <p:spPr>
          <a:xfrm>
            <a:off x="2970528" y="3390872"/>
            <a:ext cx="3496470"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KW" sz="6600" b="1" i="0" u="none" strike="noStrike" kern="1200" cap="none" spc="0" normalizeH="0" baseline="0" noProof="0" dirty="0">
                <a:ln>
                  <a:noFill/>
                </a:ln>
                <a:solidFill>
                  <a:srgbClr val="AD8100"/>
                </a:solidFill>
                <a:effectLst/>
                <a:uLnTx/>
                <a:uFillTx/>
                <a:latin typeface="Calibri" panose="020F0502020204030204"/>
                <a:cs typeface="mohammad bold art 1" pitchFamily="2" charset="-78"/>
              </a:rPr>
              <a:t>فقرة الأسئلة</a:t>
            </a:r>
            <a:endParaRPr kumimoji="0" lang="en-GB" sz="6600" b="0" i="0" u="none" strike="noStrike" kern="1200" cap="none" spc="0" normalizeH="0" baseline="0" noProof="0" dirty="0">
              <a:ln>
                <a:noFill/>
              </a:ln>
              <a:solidFill>
                <a:srgbClr val="AD8100"/>
              </a:solidFill>
              <a:effectLst/>
              <a:uLnTx/>
              <a:uFillTx/>
              <a:latin typeface="Calibri" panose="020F0502020204030204"/>
            </a:endParaRPr>
          </a:p>
        </p:txBody>
      </p:sp>
    </p:spTree>
    <p:extLst>
      <p:ext uri="{BB962C8B-B14F-4D97-AF65-F5344CB8AC3E}">
        <p14:creationId xmlns:p14="http://schemas.microsoft.com/office/powerpoint/2010/main" val="921074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5"/>
          <p:cNvSpPr>
            <a:spLocks noGrp="1"/>
          </p:cNvSpPr>
          <p:nvPr>
            <p:ph type="subTitle" idx="1"/>
          </p:nvPr>
        </p:nvSpPr>
        <p:spPr>
          <a:xfrm>
            <a:off x="1443318" y="2034820"/>
            <a:ext cx="9144000" cy="944331"/>
          </a:xfrm>
        </p:spPr>
        <p:txBody>
          <a:bodyPr>
            <a:normAutofit/>
          </a:bodyPr>
          <a:lstStyle/>
          <a:p>
            <a:pPr lvl="0" rtl="1" fontAlgn="base">
              <a:spcBef>
                <a:spcPct val="0"/>
              </a:spcBef>
              <a:spcAft>
                <a:spcPts val="600"/>
              </a:spcAft>
            </a:pPr>
            <a:r>
              <a:rPr lang="ar-KW" sz="5400" b="1" dirty="0">
                <a:solidFill>
                  <a:schemeClr val="accent1">
                    <a:lumMod val="50000"/>
                  </a:schemeClr>
                </a:solidFill>
                <a:latin typeface="Calibri" pitchFamily="34" charset="0"/>
                <a:cs typeface="mohammad bold art 1" pitchFamily="2" charset="-78"/>
              </a:rPr>
              <a:t>«</a:t>
            </a:r>
            <a:r>
              <a:rPr lang="ar-KW" sz="5400" b="1" dirty="0">
                <a:solidFill>
                  <a:srgbClr val="AD8100"/>
                </a:solidFill>
                <a:latin typeface="Calibri" pitchFamily="34" charset="0"/>
                <a:cs typeface="mohammad bold art 1" pitchFamily="2" charset="-78"/>
              </a:rPr>
              <a:t> شكراً </a:t>
            </a:r>
            <a:r>
              <a:rPr lang="ar-KW" sz="5400" b="1" dirty="0">
                <a:solidFill>
                  <a:schemeClr val="accent1">
                    <a:lumMod val="50000"/>
                  </a:schemeClr>
                </a:solidFill>
                <a:latin typeface="Calibri" pitchFamily="34" charset="0"/>
                <a:cs typeface="mohammad bold art 1" pitchFamily="2" charset="-78"/>
              </a:rPr>
              <a:t>»</a:t>
            </a:r>
          </a:p>
        </p:txBody>
      </p:sp>
      <p:cxnSp>
        <p:nvCxnSpPr>
          <p:cNvPr id="13" name="Straight Connector 12"/>
          <p:cNvCxnSpPr/>
          <p:nvPr/>
        </p:nvCxnSpPr>
        <p:spPr>
          <a:xfrm>
            <a:off x="4622399" y="2867899"/>
            <a:ext cx="2775169" cy="9772"/>
          </a:xfrm>
          <a:prstGeom prst="line">
            <a:avLst/>
          </a:prstGeom>
          <a:ln w="28575">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pic>
        <p:nvPicPr>
          <p:cNvPr id="4" name="Picture 3" descr="A blue and white x&#10;&#10;Description automatically generated">
            <a:extLst>
              <a:ext uri="{FF2B5EF4-FFF2-40B4-BE49-F238E27FC236}">
                <a16:creationId xmlns:a16="http://schemas.microsoft.com/office/drawing/2014/main" id="{023BEDEA-E87F-4772-95BB-68C721EA10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7207" y="3763138"/>
            <a:ext cx="456878" cy="456878"/>
          </a:xfrm>
          <a:prstGeom prst="rect">
            <a:avLst/>
          </a:prstGeom>
        </p:spPr>
      </p:pic>
    </p:spTree>
    <p:extLst>
      <p:ext uri="{BB962C8B-B14F-4D97-AF65-F5344CB8AC3E}">
        <p14:creationId xmlns:p14="http://schemas.microsoft.com/office/powerpoint/2010/main" val="713073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fontAlgn="base">
              <a:lnSpc>
                <a:spcPct val="150000"/>
              </a:lnSpc>
              <a:spcBef>
                <a:spcPct val="0"/>
              </a:spcBef>
              <a:spcAft>
                <a:spcPts val="600"/>
              </a:spcAft>
              <a:buNone/>
            </a:pPr>
            <a:r>
              <a:rPr lang="ar-KW" sz="2400" b="1" dirty="0">
                <a:solidFill>
                  <a:schemeClr val="accent1">
                    <a:lumMod val="75000"/>
                  </a:schemeClr>
                </a:solidFill>
                <a:latin typeface="+mj-lt"/>
                <a:cs typeface="mohammad bold art 1" pitchFamily="2" charset="-78"/>
              </a:rPr>
              <a:t>وسنتناول في هذه الورشة التعرف على الجوانب المرتبطة في التداول وهي كالتالي:</a:t>
            </a:r>
          </a:p>
          <a:p>
            <a:pPr algn="just" rtl="1" fontAlgn="base">
              <a:lnSpc>
                <a:spcPct val="150000"/>
              </a:lnSpc>
              <a:spcBef>
                <a:spcPct val="0"/>
              </a:spcBef>
              <a:spcAft>
                <a:spcPts val="600"/>
              </a:spcAft>
              <a:buFont typeface="Wingdings" panose="05000000000000000000" pitchFamily="2" charset="2"/>
              <a:buChar char="q"/>
            </a:pPr>
            <a:r>
              <a:rPr lang="ar-KW" sz="2400" b="1" dirty="0">
                <a:solidFill>
                  <a:schemeClr val="accent1">
                    <a:lumMod val="75000"/>
                  </a:schemeClr>
                </a:solidFill>
                <a:latin typeface="+mj-lt"/>
                <a:cs typeface="mohammad bold art 1" pitchFamily="2" charset="-78"/>
              </a:rPr>
              <a:t>نظرة عامة على آلية التداول.</a:t>
            </a:r>
          </a:p>
          <a:p>
            <a:pPr algn="just" rtl="1" fontAlgn="base">
              <a:lnSpc>
                <a:spcPct val="150000"/>
              </a:lnSpc>
              <a:spcBef>
                <a:spcPct val="0"/>
              </a:spcBef>
              <a:spcAft>
                <a:spcPts val="600"/>
              </a:spcAft>
              <a:buFont typeface="Wingdings" panose="05000000000000000000" pitchFamily="2" charset="2"/>
              <a:buChar char="q"/>
            </a:pPr>
            <a:r>
              <a:rPr lang="ar-KW" sz="2400" b="1" dirty="0">
                <a:solidFill>
                  <a:schemeClr val="accent1">
                    <a:lumMod val="75000"/>
                  </a:schemeClr>
                </a:solidFill>
                <a:latin typeface="+mj-lt"/>
                <a:cs typeface="mohammad bold art 1" pitchFamily="2" charset="-78"/>
              </a:rPr>
              <a:t>التعريف بسلوكيات التداول الخاطئة.</a:t>
            </a:r>
          </a:p>
          <a:p>
            <a:pPr algn="just" rtl="1" fontAlgn="base">
              <a:lnSpc>
                <a:spcPct val="150000"/>
              </a:lnSpc>
              <a:spcBef>
                <a:spcPct val="0"/>
              </a:spcBef>
              <a:spcAft>
                <a:spcPts val="600"/>
              </a:spcAft>
              <a:buFont typeface="Wingdings" panose="05000000000000000000" pitchFamily="2" charset="2"/>
              <a:buChar char="q"/>
            </a:pPr>
            <a:r>
              <a:rPr lang="ar-KW" sz="2400" b="1" dirty="0">
                <a:solidFill>
                  <a:schemeClr val="accent1">
                    <a:lumMod val="75000"/>
                  </a:schemeClr>
                </a:solidFill>
                <a:latin typeface="+mj-lt"/>
                <a:cs typeface="mohammad bold art 1" pitchFamily="2" charset="-78"/>
              </a:rPr>
              <a:t>دور الهيئة واجراءاتها في الرقابة على التداول.</a:t>
            </a: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5876925"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مقدمــــــــة</a:t>
            </a:r>
            <a:endParaRPr lang="en-US" sz="3000" dirty="0">
              <a:solidFill>
                <a:srgbClr val="AD8100"/>
              </a:solidFill>
              <a:cs typeface="mohammad bold art 1" pitchFamily="2" charset="-78"/>
            </a:endParaRP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3847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90B6-2EA7-42AF-1205-7766DA82912D}"/>
              </a:ext>
            </a:extLst>
          </p:cNvPr>
          <p:cNvSpPr>
            <a:spLocks noGrp="1"/>
          </p:cNvSpPr>
          <p:nvPr>
            <p:ph type="title"/>
          </p:nvPr>
        </p:nvSpPr>
        <p:spPr>
          <a:xfrm>
            <a:off x="2059619" y="2359025"/>
            <a:ext cx="7662231" cy="1069975"/>
          </a:xfrm>
        </p:spPr>
        <p:txBody>
          <a:bodyPr>
            <a:normAutofit fontScale="90000"/>
          </a:bodyPr>
          <a:lstStyle/>
          <a:p>
            <a:pPr algn="ctr"/>
            <a:r>
              <a:rPr kumimoji="0" lang="ar-KW" sz="6000" b="1" i="0" strike="noStrike" kern="0" cap="none" spc="0" normalizeH="0" baseline="0" noProof="0" dirty="0">
                <a:ln>
                  <a:noFill/>
                </a:ln>
                <a:solidFill>
                  <a:srgbClr val="AD8100"/>
                </a:solidFill>
                <a:effectLst/>
                <a:uLnTx/>
                <a:uFillTx/>
                <a:latin typeface="Calibri"/>
                <a:cs typeface="mohammad bold art 1" pitchFamily="2" charset="-78"/>
              </a:rPr>
              <a:t>نظرة ع</a:t>
            </a:r>
            <a:r>
              <a:rPr lang="ar-KW" sz="6000" b="1" kern="0" dirty="0">
                <a:solidFill>
                  <a:srgbClr val="AD8100"/>
                </a:solidFill>
                <a:latin typeface="Calibri"/>
                <a:cs typeface="mohammad bold art 1" pitchFamily="2" charset="-78"/>
              </a:rPr>
              <a:t>امة على آلية التداول </a:t>
            </a:r>
            <a:endParaRPr lang="en-US" b="1" dirty="0">
              <a:solidFill>
                <a:srgbClr val="AD8100"/>
              </a:solidFill>
            </a:endParaRPr>
          </a:p>
        </p:txBody>
      </p:sp>
    </p:spTree>
    <p:extLst>
      <p:ext uri="{BB962C8B-B14F-4D97-AF65-F5344CB8AC3E}">
        <p14:creationId xmlns:p14="http://schemas.microsoft.com/office/powerpoint/2010/main" val="3719240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r" rtl="1" fontAlgn="base">
              <a:spcBef>
                <a:spcPct val="0"/>
              </a:spcBef>
              <a:spcAft>
                <a:spcPts val="600"/>
              </a:spcAft>
              <a:buNone/>
            </a:pPr>
            <a:r>
              <a:rPr lang="ar-KW" sz="2800" b="1" u="sng" dirty="0">
                <a:solidFill>
                  <a:srgbClr val="AD8100"/>
                </a:solidFill>
                <a:cs typeface="mohammad bold art 1" pitchFamily="2" charset="-78"/>
              </a:rPr>
              <a:t>بورصة أوراق المالية: </a:t>
            </a:r>
          </a:p>
          <a:p>
            <a:pPr marL="0" indent="0" algn="just" rtl="1" fontAlgn="base">
              <a:spcBef>
                <a:spcPct val="0"/>
              </a:spcBef>
              <a:spcAft>
                <a:spcPts val="600"/>
              </a:spcAft>
              <a:buNone/>
            </a:pPr>
            <a:r>
              <a:rPr lang="ar-KW" sz="2400" dirty="0">
                <a:solidFill>
                  <a:schemeClr val="accent1">
                    <a:lumMod val="75000"/>
                  </a:schemeClr>
                </a:solidFill>
                <a:cs typeface="mohammad bold art 1" pitchFamily="2" charset="-78"/>
              </a:rPr>
              <a:t>يقصد ببورصة أوراق مالية السوق المخصص للتوفيق بين عروض البيع وطلبات الشراء في الأوراق المالية ويتبع الإجراءات والقواعد الخاصة بالتداول .</a:t>
            </a:r>
          </a:p>
          <a:p>
            <a:pPr marL="0" indent="0" algn="just" rtl="1" fontAlgn="base">
              <a:spcBef>
                <a:spcPct val="0"/>
              </a:spcBef>
              <a:spcAft>
                <a:spcPts val="600"/>
              </a:spcAft>
              <a:buNone/>
            </a:pPr>
            <a:r>
              <a:rPr lang="ar-KW" sz="2400" dirty="0">
                <a:solidFill>
                  <a:schemeClr val="accent1">
                    <a:lumMod val="75000"/>
                  </a:schemeClr>
                </a:solidFill>
                <a:cs typeface="mohammad bold art 1" pitchFamily="2" charset="-78"/>
              </a:rPr>
              <a:t>وتوفر بورصة الأوراق المالية نظام تداول إلكتروني تعتمده للمعاملات ويوفر التقابل التلقائي للأوامر في السوق.</a:t>
            </a:r>
          </a:p>
          <a:p>
            <a:pPr marL="0" indent="0" algn="just" rtl="1" fontAlgn="base">
              <a:spcBef>
                <a:spcPct val="0"/>
              </a:spcBef>
              <a:spcAft>
                <a:spcPts val="600"/>
              </a:spcAft>
              <a:buNone/>
            </a:pPr>
            <a:r>
              <a:rPr lang="ar-KW" sz="2400" dirty="0">
                <a:solidFill>
                  <a:schemeClr val="accent1">
                    <a:lumMod val="75000"/>
                  </a:schemeClr>
                </a:solidFill>
                <a:cs typeface="mohammad bold art 1" pitchFamily="2" charset="-78"/>
              </a:rPr>
              <a:t>كما يقصد بالورقة المالية محل التداول بانها الصك الذي يثبت حصة تمويلية قابلة للتداول ومرخصة من الهيئة ، وتأتي الورقة المالية بعدة اشكال منها على سبيل المثال :</a:t>
            </a:r>
          </a:p>
          <a:p>
            <a:pPr marL="457200" indent="-457200" algn="just" rtl="1" fontAlgn="base">
              <a:spcBef>
                <a:spcPct val="0"/>
              </a:spcBef>
              <a:spcAft>
                <a:spcPts val="600"/>
              </a:spcAft>
              <a:buFont typeface="+mj-lt"/>
              <a:buAutoNum type="arabicPeriod"/>
            </a:pPr>
            <a:r>
              <a:rPr lang="ar-KW" sz="2400" dirty="0">
                <a:solidFill>
                  <a:schemeClr val="accent1">
                    <a:lumMod val="75000"/>
                  </a:schemeClr>
                </a:solidFill>
                <a:cs typeface="mohammad bold art 1" pitchFamily="2" charset="-78"/>
              </a:rPr>
              <a:t> الأسـهم</a:t>
            </a:r>
          </a:p>
          <a:p>
            <a:pPr marL="457200" indent="-457200" algn="just" rtl="1" fontAlgn="base">
              <a:spcBef>
                <a:spcPct val="0"/>
              </a:spcBef>
              <a:spcAft>
                <a:spcPts val="600"/>
              </a:spcAft>
              <a:buFont typeface="+mj-lt"/>
              <a:buAutoNum type="arabicPeriod"/>
            </a:pPr>
            <a:r>
              <a:rPr lang="ar-KW" sz="2400" dirty="0">
                <a:solidFill>
                  <a:schemeClr val="accent1">
                    <a:lumMod val="75000"/>
                  </a:schemeClr>
                </a:solidFill>
                <a:cs typeface="mohammad bold art 1" pitchFamily="2" charset="-78"/>
              </a:rPr>
              <a:t> السـندات والصكوك</a:t>
            </a:r>
          </a:p>
          <a:p>
            <a:pPr marL="457200" indent="-457200" algn="just" rtl="1" fontAlgn="base">
              <a:spcBef>
                <a:spcPct val="0"/>
              </a:spcBef>
              <a:spcAft>
                <a:spcPts val="600"/>
              </a:spcAft>
              <a:buFont typeface="+mj-lt"/>
              <a:buAutoNum type="arabicPeriod"/>
            </a:pPr>
            <a:r>
              <a:rPr lang="ar-KW" sz="2400" dirty="0">
                <a:solidFill>
                  <a:schemeClr val="accent1">
                    <a:lumMod val="75000"/>
                  </a:schemeClr>
                </a:solidFill>
                <a:cs typeface="mohammad bold art 1" pitchFamily="2" charset="-78"/>
              </a:rPr>
              <a:t> الخيارات والمشتقات المالية</a:t>
            </a:r>
          </a:p>
          <a:p>
            <a:pPr marL="457200" indent="-457200" algn="just" rtl="1" fontAlgn="base">
              <a:spcBef>
                <a:spcPct val="0"/>
              </a:spcBef>
              <a:spcAft>
                <a:spcPts val="600"/>
              </a:spcAft>
              <a:buFont typeface="+mj-lt"/>
              <a:buAutoNum type="arabicPeriod"/>
            </a:pPr>
            <a:r>
              <a:rPr lang="ar-KW" sz="2400" dirty="0">
                <a:solidFill>
                  <a:schemeClr val="accent1">
                    <a:lumMod val="75000"/>
                  </a:schemeClr>
                </a:solidFill>
                <a:cs typeface="mohammad bold art 1" pitchFamily="2" charset="-78"/>
              </a:rPr>
              <a:t> وحدات الصـناديق</a:t>
            </a:r>
          </a:p>
          <a:p>
            <a:pPr marL="0" indent="0" algn="just" rtl="1" fontAlgn="base">
              <a:spcBef>
                <a:spcPct val="0"/>
              </a:spcBef>
              <a:spcAft>
                <a:spcPts val="600"/>
              </a:spcAft>
              <a:buNone/>
            </a:pPr>
            <a:r>
              <a:rPr lang="ar-KW" sz="2400" dirty="0">
                <a:solidFill>
                  <a:schemeClr val="accent1">
                    <a:lumMod val="75000"/>
                  </a:schemeClr>
                </a:solidFill>
                <a:cs typeface="mohammad bold art 1" pitchFamily="2" charset="-78"/>
              </a:rPr>
              <a:t> وغيرها من أشكال الأوراق المالية .</a:t>
            </a: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5876925"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بورصة أوراق المالية</a:t>
            </a:r>
            <a:endParaRPr lang="en-US" sz="3000" dirty="0">
              <a:solidFill>
                <a:srgbClr val="AD8100"/>
              </a:solidFill>
              <a:cs typeface="mohammad bold art 1" pitchFamily="2" charset="-78"/>
            </a:endParaRP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pic>
        <p:nvPicPr>
          <p:cNvPr id="8" name="Picture 7">
            <a:extLst>
              <a:ext uri="{FF2B5EF4-FFF2-40B4-BE49-F238E27FC236}">
                <a16:creationId xmlns:a16="http://schemas.microsoft.com/office/drawing/2014/main" id="{85F7B510-5CD2-F400-1ADC-F726E79D3893}"/>
              </a:ext>
            </a:extLst>
          </p:cNvPr>
          <p:cNvPicPr>
            <a:picLocks noChangeAspect="1"/>
          </p:cNvPicPr>
          <p:nvPr/>
        </p:nvPicPr>
        <p:blipFill>
          <a:blip r:embed="rId2"/>
          <a:stretch>
            <a:fillRect/>
          </a:stretch>
        </p:blipFill>
        <p:spPr>
          <a:xfrm>
            <a:off x="2758921" y="4319983"/>
            <a:ext cx="2863232" cy="1861883"/>
          </a:xfrm>
          <a:prstGeom prst="rect">
            <a:avLst/>
          </a:prstGeom>
        </p:spPr>
      </p:pic>
    </p:spTree>
    <p:extLst>
      <p:ext uri="{BB962C8B-B14F-4D97-AF65-F5344CB8AC3E}">
        <p14:creationId xmlns:p14="http://schemas.microsoft.com/office/powerpoint/2010/main" val="635261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fontAlgn="base">
              <a:lnSpc>
                <a:spcPct val="150000"/>
              </a:lnSpc>
              <a:spcBef>
                <a:spcPct val="0"/>
              </a:spcBef>
              <a:spcAft>
                <a:spcPts val="600"/>
              </a:spcAft>
              <a:buNone/>
            </a:pPr>
            <a:r>
              <a:rPr lang="ar-KW" sz="3600" dirty="0">
                <a:solidFill>
                  <a:schemeClr val="accent1">
                    <a:lumMod val="75000"/>
                  </a:schemeClr>
                </a:solidFill>
                <a:cs typeface="mohammad bold art 1" pitchFamily="2" charset="-78"/>
              </a:rPr>
              <a:t> </a:t>
            </a:r>
            <a:r>
              <a:rPr lang="ar-KW" sz="2800" dirty="0">
                <a:solidFill>
                  <a:schemeClr val="accent1">
                    <a:lumMod val="75000"/>
                  </a:schemeClr>
                </a:solidFill>
                <a:cs typeface="mohammad bold art 1" pitchFamily="2" charset="-78"/>
              </a:rPr>
              <a:t>كما يتطلب قيام أي شخص ممارسة تأسيس او تشغيل بورصة أوراق مالية الحصول على ترخيص من هيئة أسواق المال قبل القيام بهذا الدور .</a:t>
            </a:r>
          </a:p>
          <a:p>
            <a:pPr marL="0" indent="0" algn="just" rtl="1" fontAlgn="base">
              <a:lnSpc>
                <a:spcPct val="150000"/>
              </a:lnSpc>
              <a:spcBef>
                <a:spcPct val="0"/>
              </a:spcBef>
              <a:spcAft>
                <a:spcPts val="600"/>
              </a:spcAft>
              <a:buNone/>
            </a:pPr>
            <a:r>
              <a:rPr lang="ar-KW" sz="2800" dirty="0">
                <a:solidFill>
                  <a:schemeClr val="accent1">
                    <a:lumMod val="75000"/>
                  </a:schemeClr>
                </a:solidFill>
                <a:cs typeface="mohammad bold art 1" pitchFamily="2" charset="-78"/>
              </a:rPr>
              <a:t>وبناء على قرار الهيئة رقم (91) لسنة 2016 فقد تم منح الترخيص لشركة بورصة الكويت للأوراق المالية لمزاولة نشاط بورصة أوراق مالية.</a:t>
            </a:r>
          </a:p>
          <a:p>
            <a:pPr marL="0" indent="0" algn="just" rtl="1" fontAlgn="base">
              <a:lnSpc>
                <a:spcPct val="150000"/>
              </a:lnSpc>
              <a:spcBef>
                <a:spcPct val="0"/>
              </a:spcBef>
              <a:spcAft>
                <a:spcPts val="600"/>
              </a:spcAft>
              <a:buNone/>
            </a:pPr>
            <a:r>
              <a:rPr lang="ar-KW" sz="2800" dirty="0">
                <a:solidFill>
                  <a:schemeClr val="accent1">
                    <a:lumMod val="75000"/>
                  </a:schemeClr>
                </a:solidFill>
                <a:cs typeface="mohammad bold art 1" pitchFamily="2" charset="-78"/>
              </a:rPr>
              <a:t>حيث تزاول الشركة المذكورة مهامها المنصوص عليها بالقانون رقم (7) لسنة 2010 سالف الذكر و تضع القواعد والإجراءات والنظم التي يتعين اتباعها لتداول ونقل ملكية الأوراق المالية المدرجة في البورصة وذلك بعد موافقة الهيئة عليها.</a:t>
            </a:r>
          </a:p>
          <a:p>
            <a:pPr marL="0" indent="0" algn="just" rtl="1" fontAlgn="base">
              <a:lnSpc>
                <a:spcPct val="150000"/>
              </a:lnSpc>
              <a:spcBef>
                <a:spcPct val="0"/>
              </a:spcBef>
              <a:spcAft>
                <a:spcPts val="600"/>
              </a:spcAft>
              <a:buNone/>
            </a:pPr>
            <a:endParaRPr lang="ar-KW" sz="1800" dirty="0">
              <a:solidFill>
                <a:schemeClr val="accent1">
                  <a:lumMod val="50000"/>
                </a:schemeClr>
              </a:solidFill>
              <a:latin typeface="Calibri" pitchFamily="34" charset="0"/>
              <a:cs typeface="+mj-cs"/>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5876925"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بورصة أوراق المالية</a:t>
            </a:r>
            <a:endParaRPr lang="en-US" sz="3000" dirty="0">
              <a:solidFill>
                <a:srgbClr val="AD8100"/>
              </a:solidFill>
              <a:cs typeface="mohammad bold art 1" pitchFamily="2" charset="-78"/>
            </a:endParaRP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69383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rtl="1" fontAlgn="base">
              <a:lnSpc>
                <a:spcPct val="120000"/>
              </a:lnSpc>
              <a:spcBef>
                <a:spcPct val="0"/>
              </a:spcBef>
              <a:spcAft>
                <a:spcPts val="600"/>
              </a:spcAft>
            </a:pPr>
            <a:r>
              <a:rPr lang="ar-KW" sz="3600" b="1" u="sng" dirty="0">
                <a:solidFill>
                  <a:srgbClr val="1F4E79"/>
                </a:solidFill>
                <a:cs typeface="mohammad bold art 1" pitchFamily="2" charset="-78"/>
              </a:rPr>
              <a:t>وتتوزع  الشركات المدرجة في بورصة الكويت للأوراق المالية على سوقين اساسين وذلك وفقا لمعايير محددة ، وهي كالتالي :</a:t>
            </a:r>
          </a:p>
          <a:p>
            <a:pPr algn="just" rtl="1" fontAlgn="base">
              <a:spcBef>
                <a:spcPct val="0"/>
              </a:spcBef>
              <a:spcAft>
                <a:spcPts val="600"/>
              </a:spcAft>
            </a:pPr>
            <a:endParaRPr lang="ar-KW" sz="3600" b="1" u="sng" dirty="0">
              <a:solidFill>
                <a:schemeClr val="accent1">
                  <a:lumMod val="75000"/>
                </a:schemeClr>
              </a:solidFill>
              <a:cs typeface="mohammad bold art 1" pitchFamily="2" charset="-78"/>
            </a:endParaRPr>
          </a:p>
          <a:p>
            <a:pPr marL="342900" indent="-342900" algn="just" rtl="1" fontAlgn="base">
              <a:spcBef>
                <a:spcPct val="0"/>
              </a:spcBef>
              <a:spcAft>
                <a:spcPts val="600"/>
              </a:spcAft>
              <a:buFont typeface="Arial" panose="020B0604020202020204" pitchFamily="34" charset="0"/>
              <a:buChar char="•"/>
            </a:pPr>
            <a:r>
              <a:rPr lang="ar-KW" sz="3600" b="1" u="sng" dirty="0">
                <a:solidFill>
                  <a:srgbClr val="AD8100"/>
                </a:solidFill>
                <a:cs typeface="mohammad bold art 1" pitchFamily="2" charset="-78"/>
              </a:rPr>
              <a:t>السوق الأول: </a:t>
            </a:r>
          </a:p>
          <a:p>
            <a:pPr algn="just" rtl="1" fontAlgn="base">
              <a:lnSpc>
                <a:spcPct val="120000"/>
              </a:lnSpc>
              <a:spcBef>
                <a:spcPct val="0"/>
              </a:spcBef>
              <a:spcAft>
                <a:spcPts val="600"/>
              </a:spcAft>
            </a:pPr>
            <a:r>
              <a:rPr lang="ar-KW" sz="3600" dirty="0">
                <a:solidFill>
                  <a:schemeClr val="accent1">
                    <a:lumMod val="75000"/>
                  </a:schemeClr>
                </a:solidFill>
                <a:cs typeface="mohammad bold art 1" pitchFamily="2" charset="-78"/>
              </a:rPr>
              <a:t>السوق الذي يضم الأسهم التي تتميز بالقيمة السوقية والسيولة العالية والتي تتوافر فيها المتطلبات التي تحددها البورصة.</a:t>
            </a:r>
          </a:p>
          <a:p>
            <a:pPr marL="342900" indent="-342900" algn="just" rtl="1" fontAlgn="base">
              <a:spcBef>
                <a:spcPct val="0"/>
              </a:spcBef>
              <a:spcAft>
                <a:spcPts val="600"/>
              </a:spcAft>
              <a:buFont typeface="Arial" panose="020B0604020202020204" pitchFamily="34" charset="0"/>
              <a:buChar char="•"/>
            </a:pPr>
            <a:endParaRPr lang="ar-KW" sz="3600" b="1" dirty="0">
              <a:solidFill>
                <a:schemeClr val="accent1">
                  <a:lumMod val="75000"/>
                </a:schemeClr>
              </a:solidFill>
              <a:cs typeface="mohammad bold art 1" pitchFamily="2" charset="-78"/>
            </a:endParaRPr>
          </a:p>
          <a:p>
            <a:pPr marL="342900" indent="-342900" algn="just" rtl="1" fontAlgn="base">
              <a:spcBef>
                <a:spcPct val="0"/>
              </a:spcBef>
              <a:spcAft>
                <a:spcPts val="600"/>
              </a:spcAft>
              <a:buFont typeface="Arial" panose="020B0604020202020204" pitchFamily="34" charset="0"/>
              <a:buChar char="•"/>
            </a:pPr>
            <a:r>
              <a:rPr lang="ar-KW" sz="3600" b="1" u="sng" dirty="0">
                <a:solidFill>
                  <a:srgbClr val="AD8100"/>
                </a:solidFill>
                <a:cs typeface="mohammad bold art 1" pitchFamily="2" charset="-78"/>
              </a:rPr>
              <a:t>السوق الرئيسي:</a:t>
            </a:r>
          </a:p>
          <a:p>
            <a:pPr algn="just" rtl="1" fontAlgn="base">
              <a:lnSpc>
                <a:spcPct val="120000"/>
              </a:lnSpc>
              <a:spcBef>
                <a:spcPct val="0"/>
              </a:spcBef>
              <a:spcAft>
                <a:spcPts val="600"/>
              </a:spcAft>
            </a:pPr>
            <a:r>
              <a:rPr lang="ar-KW" sz="3600" b="1" dirty="0">
                <a:solidFill>
                  <a:schemeClr val="accent1">
                    <a:lumMod val="75000"/>
                  </a:schemeClr>
                </a:solidFill>
                <a:cs typeface="mohammad bold art 1" pitchFamily="2" charset="-78"/>
              </a:rPr>
              <a:t> </a:t>
            </a:r>
            <a:r>
              <a:rPr lang="ar-KW" sz="3600" dirty="0">
                <a:solidFill>
                  <a:schemeClr val="accent1">
                    <a:lumMod val="75000"/>
                  </a:schemeClr>
                </a:solidFill>
                <a:cs typeface="mohammad bold art 1" pitchFamily="2" charset="-78"/>
              </a:rPr>
              <a:t>السـوق الذي يضـم الأسـهم التي لديها قيمة سـوقية أو سـيولة متوسـطة او تكون أقل من تلك الواجب توافرها في السوق الأول</a:t>
            </a:r>
            <a:r>
              <a:rPr lang="en-US" sz="3600" dirty="0">
                <a:solidFill>
                  <a:schemeClr val="accent1">
                    <a:lumMod val="75000"/>
                  </a:schemeClr>
                </a:solidFill>
                <a:cs typeface="mohammad bold art 1" pitchFamily="2" charset="-78"/>
              </a:rPr>
              <a:t>.</a:t>
            </a:r>
            <a:endParaRPr lang="ar-KW" sz="3600" dirty="0">
              <a:solidFill>
                <a:schemeClr val="accent1">
                  <a:lumMod val="75000"/>
                </a:schemeClr>
              </a:solidFill>
              <a:highlight>
                <a:srgbClr val="FFFF00"/>
              </a:highlight>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5876925"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بورصة أوراق المالية</a:t>
            </a:r>
            <a:endParaRPr lang="en-US" sz="3000" dirty="0">
              <a:solidFill>
                <a:srgbClr val="AD8100"/>
              </a:solidFill>
              <a:cs typeface="mohammad bold art 1" pitchFamily="2" charset="-78"/>
            </a:endParaRP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46257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5876925"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فترات التداول بالبورصة</a:t>
            </a:r>
            <a:endParaRPr lang="en-US" sz="3000" dirty="0">
              <a:solidFill>
                <a:srgbClr val="AD8100"/>
              </a:solidFill>
              <a:cs typeface="mohammad bold art 1" pitchFamily="2" charset="-78"/>
            </a:endParaRP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graphicFrame>
        <p:nvGraphicFramePr>
          <p:cNvPr id="5" name="Diagram 4">
            <a:extLst>
              <a:ext uri="{FF2B5EF4-FFF2-40B4-BE49-F238E27FC236}">
                <a16:creationId xmlns:a16="http://schemas.microsoft.com/office/drawing/2014/main" id="{4281149A-651E-93E7-EA84-180FABF4D05A}"/>
              </a:ext>
            </a:extLst>
          </p:cNvPr>
          <p:cNvGraphicFramePr/>
          <p:nvPr>
            <p:extLst>
              <p:ext uri="{D42A27DB-BD31-4B8C-83A1-F6EECF244321}">
                <p14:modId xmlns:p14="http://schemas.microsoft.com/office/powerpoint/2010/main" val="2467691373"/>
              </p:ext>
            </p:extLst>
          </p:nvPr>
        </p:nvGraphicFramePr>
        <p:xfrm>
          <a:off x="2819422" y="1551374"/>
          <a:ext cx="8832827" cy="3744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15A87C7B-5D5D-3E1A-82B0-ED06EF2013A2}"/>
              </a:ext>
            </a:extLst>
          </p:cNvPr>
          <p:cNvPicPr>
            <a:picLocks noChangeAspect="1"/>
          </p:cNvPicPr>
          <p:nvPr/>
        </p:nvPicPr>
        <p:blipFill>
          <a:blip r:embed="rId7"/>
          <a:stretch>
            <a:fillRect/>
          </a:stretch>
        </p:blipFill>
        <p:spPr>
          <a:xfrm>
            <a:off x="260840" y="2564727"/>
            <a:ext cx="2438951" cy="2808490"/>
          </a:xfrm>
          <a:prstGeom prst="rect">
            <a:avLst/>
          </a:prstGeom>
        </p:spPr>
      </p:pic>
    </p:spTree>
    <p:extLst>
      <p:ext uri="{BB962C8B-B14F-4D97-AF65-F5344CB8AC3E}">
        <p14:creationId xmlns:p14="http://schemas.microsoft.com/office/powerpoint/2010/main" val="18257452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18851</TotalTime>
  <Words>2779</Words>
  <Application>Microsoft Office PowerPoint</Application>
  <PresentationFormat>Widescreen</PresentationFormat>
  <Paragraphs>277</Paragraphs>
  <Slides>36</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DroidArabicNaskhRegular</vt:lpstr>
      <vt:lpstr>inherit</vt:lpstr>
      <vt:lpstr>mohammad bold art 1</vt:lpstr>
      <vt:lpstr>Tahoma</vt:lpstr>
      <vt:lpstr>Times New Roman</vt:lpstr>
      <vt:lpstr>Wingdings</vt:lpstr>
      <vt:lpstr>Office Theme</vt:lpstr>
      <vt:lpstr>PowerPoint Presentation</vt:lpstr>
      <vt:lpstr>PowerPoint Presentation</vt:lpstr>
      <vt:lpstr>PowerPoint Presentation</vt:lpstr>
      <vt:lpstr>PowerPoint Presentation</vt:lpstr>
      <vt:lpstr>نظرة عامة على آلية التداول </vt:lpstr>
      <vt:lpstr>PowerPoint Presentation</vt:lpstr>
      <vt:lpstr>PowerPoint Presentation</vt:lpstr>
      <vt:lpstr>PowerPoint Presentation</vt:lpstr>
      <vt:lpstr>PowerPoint Presentation</vt:lpstr>
      <vt:lpstr>PowerPoint Presentation</vt:lpstr>
      <vt:lpstr>PowerPoint Presentation</vt:lpstr>
      <vt:lpstr>التعريف بسلوكيــات التــداول الخـــاطئة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ورشة عمل</dc:title>
  <dc:creator>Ohoud Alajmi</dc:creator>
  <cp:lastModifiedBy>Amal Khader</cp:lastModifiedBy>
  <cp:revision>325</cp:revision>
  <cp:lastPrinted>2022-09-06T06:10:44Z</cp:lastPrinted>
  <dcterms:created xsi:type="dcterms:W3CDTF">2019-01-07T08:24:41Z</dcterms:created>
  <dcterms:modified xsi:type="dcterms:W3CDTF">2024-04-28T08:10:24Z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48029534-5340-4bf7-9b92-889f947ed9ee</vt:lpwstr>
  </property>
</Properties>
</file>